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197DA-D89C-4BC2-A556-D4873B5133B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F77018-F872-4CDA-BB40-63448E7B1132}">
      <dgm:prSet phldrT="[Текст]"/>
      <dgm:spPr/>
      <dgm:t>
        <a:bodyPr/>
        <a:lstStyle/>
        <a:p>
          <a:r>
            <a:rPr lang="en-US" dirty="0" smtClean="0"/>
            <a:t>I </a:t>
          </a:r>
          <a:r>
            <a:rPr lang="ru-RU" dirty="0" smtClean="0"/>
            <a:t>уровень</a:t>
          </a:r>
          <a:endParaRPr lang="ru-RU" dirty="0"/>
        </a:p>
      </dgm:t>
    </dgm:pt>
    <dgm:pt modelId="{3900E4B1-F80E-454B-96AF-329236306A7B}" type="parTrans" cxnId="{D2CFDEC8-02E1-41B3-8724-B40AA58702AC}">
      <dgm:prSet/>
      <dgm:spPr/>
      <dgm:t>
        <a:bodyPr/>
        <a:lstStyle/>
        <a:p>
          <a:endParaRPr lang="ru-RU"/>
        </a:p>
      </dgm:t>
    </dgm:pt>
    <dgm:pt modelId="{45FB8E7A-DE8B-44DD-A6B1-460E9695E865}" type="sibTrans" cxnId="{D2CFDEC8-02E1-41B3-8724-B40AA58702AC}">
      <dgm:prSet/>
      <dgm:spPr/>
      <dgm:t>
        <a:bodyPr/>
        <a:lstStyle/>
        <a:p>
          <a:endParaRPr lang="ru-RU"/>
        </a:p>
      </dgm:t>
    </dgm:pt>
    <dgm:pt modelId="{85CFA879-4B42-43F7-8A22-78CDD6B18486}">
      <dgm:prSet phldrT="[Текст]" custT="1"/>
      <dgm:spPr/>
      <dgm:t>
        <a:bodyPr/>
        <a:lstStyle/>
        <a:p>
          <a:r>
            <a:rPr lang="ru-RU" sz="1600" dirty="0" smtClean="0"/>
            <a:t>специалист контакт-центра СМО, предоставляющий по устным обращениям застрахованных лиц информацию по вопросам обязательного медицинского страхования справочно-консультационного характера</a:t>
          </a:r>
          <a:endParaRPr lang="ru-RU" sz="1600" dirty="0"/>
        </a:p>
      </dgm:t>
    </dgm:pt>
    <dgm:pt modelId="{4F3FC981-2898-4240-8BA2-2B93858AA4C4}" type="parTrans" cxnId="{AB8654CE-440E-4910-9F87-F0512C3CF488}">
      <dgm:prSet/>
      <dgm:spPr/>
      <dgm:t>
        <a:bodyPr/>
        <a:lstStyle/>
        <a:p>
          <a:endParaRPr lang="ru-RU"/>
        </a:p>
      </dgm:t>
    </dgm:pt>
    <dgm:pt modelId="{522B007E-65CF-4D1F-8A10-5A6581AA0318}" type="sibTrans" cxnId="{AB8654CE-440E-4910-9F87-F0512C3CF488}">
      <dgm:prSet/>
      <dgm:spPr/>
      <dgm:t>
        <a:bodyPr/>
        <a:lstStyle/>
        <a:p>
          <a:endParaRPr lang="ru-RU"/>
        </a:p>
      </dgm:t>
    </dgm:pt>
    <dgm:pt modelId="{0A90472E-8D48-4616-BB6F-B0CE05B3F4D4}">
      <dgm:prSet phldrT="[Текст]"/>
      <dgm:spPr/>
      <dgm:t>
        <a:bodyPr/>
        <a:lstStyle/>
        <a:p>
          <a:r>
            <a:rPr lang="en-US" dirty="0" smtClean="0"/>
            <a:t>II </a:t>
          </a:r>
          <a:r>
            <a:rPr lang="ru-RU" dirty="0" smtClean="0"/>
            <a:t>уровень</a:t>
          </a:r>
          <a:endParaRPr lang="ru-RU" dirty="0"/>
        </a:p>
      </dgm:t>
    </dgm:pt>
    <dgm:pt modelId="{90FC7A7C-B9C1-44F5-8229-13FA8A3D2214}" type="parTrans" cxnId="{28533B93-673B-46FD-B897-48C80B4EEA7B}">
      <dgm:prSet/>
      <dgm:spPr/>
      <dgm:t>
        <a:bodyPr/>
        <a:lstStyle/>
        <a:p>
          <a:endParaRPr lang="ru-RU"/>
        </a:p>
      </dgm:t>
    </dgm:pt>
    <dgm:pt modelId="{4A7F93C5-0B8C-4590-8D12-33914ABDA29F}" type="sibTrans" cxnId="{28533B93-673B-46FD-B897-48C80B4EEA7B}">
      <dgm:prSet/>
      <dgm:spPr/>
      <dgm:t>
        <a:bodyPr/>
        <a:lstStyle/>
        <a:p>
          <a:endParaRPr lang="ru-RU"/>
        </a:p>
      </dgm:t>
    </dgm:pt>
    <dgm:pt modelId="{FA4BCEFF-F164-4669-8148-D48E627D7689}">
      <dgm:prSet phldrT="[Текст]" custT="1"/>
      <dgm:spPr/>
      <dgm:t>
        <a:bodyPr/>
        <a:lstStyle/>
        <a:p>
          <a:r>
            <a:rPr lang="ru-RU" sz="1600" dirty="0" smtClean="0"/>
            <a:t>специалист СМО - администрирование и организация работы с застрахованными лицами по информированию и сопровождению при организации оказания медицинской помощи, в </a:t>
          </a:r>
          <a:r>
            <a:rPr lang="ru-RU" sz="1600" dirty="0" err="1" smtClean="0"/>
            <a:t>т.ч</a:t>
          </a:r>
          <a:r>
            <a:rPr lang="ru-RU" sz="1600" dirty="0" smtClean="0"/>
            <a:t>. профилактических мероприятий, а также защиты прав и законных интересов в сфере ОМС</a:t>
          </a:r>
          <a:endParaRPr lang="ru-RU" sz="1600" dirty="0"/>
        </a:p>
      </dgm:t>
    </dgm:pt>
    <dgm:pt modelId="{1390626F-FD77-41A7-BFBB-85D96BE6F204}" type="parTrans" cxnId="{832AFF23-4EFF-41EB-ABAE-C5A68118FF4D}">
      <dgm:prSet/>
      <dgm:spPr/>
      <dgm:t>
        <a:bodyPr/>
        <a:lstStyle/>
        <a:p>
          <a:endParaRPr lang="ru-RU"/>
        </a:p>
      </dgm:t>
    </dgm:pt>
    <dgm:pt modelId="{1BEAF87D-D582-4A80-87FA-4D7D5C8F70E6}" type="sibTrans" cxnId="{832AFF23-4EFF-41EB-ABAE-C5A68118FF4D}">
      <dgm:prSet/>
      <dgm:spPr/>
      <dgm:t>
        <a:bodyPr/>
        <a:lstStyle/>
        <a:p>
          <a:endParaRPr lang="ru-RU"/>
        </a:p>
      </dgm:t>
    </dgm:pt>
    <dgm:pt modelId="{E199F2A2-F2FC-4529-9642-5219A5C00A06}">
      <dgm:prSet phldrT="[Текст]"/>
      <dgm:spPr/>
      <dgm:t>
        <a:bodyPr/>
        <a:lstStyle/>
        <a:p>
          <a:r>
            <a:rPr lang="en-US" dirty="0" smtClean="0"/>
            <a:t>III </a:t>
          </a:r>
          <a:r>
            <a:rPr lang="ru-RU" dirty="0" smtClean="0"/>
            <a:t>уровень</a:t>
          </a:r>
          <a:endParaRPr lang="ru-RU" dirty="0"/>
        </a:p>
      </dgm:t>
    </dgm:pt>
    <dgm:pt modelId="{DA6AE0B3-8CA2-4BF0-AE60-FD858D05000E}" type="parTrans" cxnId="{1C05828A-E911-4D34-A510-23CB2F9384BE}">
      <dgm:prSet/>
      <dgm:spPr/>
      <dgm:t>
        <a:bodyPr/>
        <a:lstStyle/>
        <a:p>
          <a:endParaRPr lang="ru-RU"/>
        </a:p>
      </dgm:t>
    </dgm:pt>
    <dgm:pt modelId="{5946A3F8-BF11-4D5A-BAE9-7AB26BA4C6D1}" type="sibTrans" cxnId="{1C05828A-E911-4D34-A510-23CB2F9384BE}">
      <dgm:prSet/>
      <dgm:spPr/>
      <dgm:t>
        <a:bodyPr/>
        <a:lstStyle/>
        <a:p>
          <a:endParaRPr lang="ru-RU"/>
        </a:p>
      </dgm:t>
    </dgm:pt>
    <dgm:pt modelId="{3AC495E8-4479-48E9-BB7F-64C3C6C3CA89}">
      <dgm:prSet phldrT="[Текст]" custT="1"/>
      <dgm:spPr/>
      <dgm:t>
        <a:bodyPr/>
        <a:lstStyle/>
        <a:p>
          <a:r>
            <a:rPr lang="ru-RU" sz="1600" dirty="0" smtClean="0"/>
            <a:t>специалист-эксперт СМО - администрирование письменных обращений по вопросам качества оказанной медицинской помощи, а также обеспечение индивидуального информирования и сопровождения застрахованных лиц при организации оказания медицинской помощи по результатам диспансеризации</a:t>
          </a:r>
          <a:endParaRPr lang="ru-RU" sz="1600" dirty="0"/>
        </a:p>
      </dgm:t>
    </dgm:pt>
    <dgm:pt modelId="{A4FAD050-A428-4C14-996A-9CBAC026A25D}" type="parTrans" cxnId="{BCA8BD05-9A1B-4899-93AC-6D5D180A9821}">
      <dgm:prSet/>
      <dgm:spPr/>
      <dgm:t>
        <a:bodyPr/>
        <a:lstStyle/>
        <a:p>
          <a:endParaRPr lang="ru-RU"/>
        </a:p>
      </dgm:t>
    </dgm:pt>
    <dgm:pt modelId="{FE3B9668-DA6A-4A7B-88EC-446CA848C7AC}" type="sibTrans" cxnId="{BCA8BD05-9A1B-4899-93AC-6D5D180A9821}">
      <dgm:prSet/>
      <dgm:spPr/>
      <dgm:t>
        <a:bodyPr/>
        <a:lstStyle/>
        <a:p>
          <a:endParaRPr lang="ru-RU"/>
        </a:p>
      </dgm:t>
    </dgm:pt>
    <dgm:pt modelId="{4329D2BE-CC63-4CC2-A83E-97A9BF17ED44}" type="pres">
      <dgm:prSet presAssocID="{0BC197DA-D89C-4BC2-A556-D4873B5133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C6282F-504E-45AD-8977-D15CC3615F9B}" type="pres">
      <dgm:prSet presAssocID="{27F77018-F872-4CDA-BB40-63448E7B1132}" presName="composite" presStyleCnt="0"/>
      <dgm:spPr/>
    </dgm:pt>
    <dgm:pt modelId="{92737A3B-9113-4E6F-BFE6-4E0BD9BDCA02}" type="pres">
      <dgm:prSet presAssocID="{27F77018-F872-4CDA-BB40-63448E7B113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92891-7D88-48E1-A264-EC727D09D828}" type="pres">
      <dgm:prSet presAssocID="{27F77018-F872-4CDA-BB40-63448E7B1132}" presName="descendantText" presStyleLbl="alignAcc1" presStyleIdx="0" presStyleCnt="3" custScaleY="111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73042-CD38-4A3B-B298-FD1A3057E311}" type="pres">
      <dgm:prSet presAssocID="{45FB8E7A-DE8B-44DD-A6B1-460E9695E865}" presName="sp" presStyleCnt="0"/>
      <dgm:spPr/>
    </dgm:pt>
    <dgm:pt modelId="{C99522CC-D228-4C7C-BC86-5CC65BA55211}" type="pres">
      <dgm:prSet presAssocID="{0A90472E-8D48-4616-BB6F-B0CE05B3F4D4}" presName="composite" presStyleCnt="0"/>
      <dgm:spPr/>
    </dgm:pt>
    <dgm:pt modelId="{2BE6A2D3-12B9-493B-B557-24E664E22A77}" type="pres">
      <dgm:prSet presAssocID="{0A90472E-8D48-4616-BB6F-B0CE05B3F4D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D9C79-F345-48AD-ADDF-2C191D3A035C}" type="pres">
      <dgm:prSet presAssocID="{0A90472E-8D48-4616-BB6F-B0CE05B3F4D4}" presName="descendantText" presStyleLbl="alignAcc1" presStyleIdx="1" presStyleCnt="3" custScaleY="138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D3992-9F7B-486A-A9A5-567B86B2B4EA}" type="pres">
      <dgm:prSet presAssocID="{4A7F93C5-0B8C-4590-8D12-33914ABDA29F}" presName="sp" presStyleCnt="0"/>
      <dgm:spPr/>
    </dgm:pt>
    <dgm:pt modelId="{1C9BF640-5CDE-468C-B06C-58727DF088A6}" type="pres">
      <dgm:prSet presAssocID="{E199F2A2-F2FC-4529-9642-5219A5C00A06}" presName="composite" presStyleCnt="0"/>
      <dgm:spPr/>
    </dgm:pt>
    <dgm:pt modelId="{B2242C8B-8A10-478C-BBE9-8B51AB5BCD7A}" type="pres">
      <dgm:prSet presAssocID="{E199F2A2-F2FC-4529-9642-5219A5C00A0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BEF46-5C6B-4C7D-B1D6-E5B80F55D02E}" type="pres">
      <dgm:prSet presAssocID="{E199F2A2-F2FC-4529-9642-5219A5C00A06}" presName="descendantText" presStyleLbl="alignAcc1" presStyleIdx="2" presStyleCnt="3" custScaleY="188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FBC274-2365-453B-9847-EE36A9C66BAD}" type="presOf" srcId="{3AC495E8-4479-48E9-BB7F-64C3C6C3CA89}" destId="{2F1BEF46-5C6B-4C7D-B1D6-E5B80F55D02E}" srcOrd="0" destOrd="0" presId="urn:microsoft.com/office/officeart/2005/8/layout/chevron2"/>
    <dgm:cxn modelId="{73317B79-0F80-48B2-A065-4AB4356AC6B1}" type="presOf" srcId="{E199F2A2-F2FC-4529-9642-5219A5C00A06}" destId="{B2242C8B-8A10-478C-BBE9-8B51AB5BCD7A}" srcOrd="0" destOrd="0" presId="urn:microsoft.com/office/officeart/2005/8/layout/chevron2"/>
    <dgm:cxn modelId="{1C05828A-E911-4D34-A510-23CB2F9384BE}" srcId="{0BC197DA-D89C-4BC2-A556-D4873B5133B3}" destId="{E199F2A2-F2FC-4529-9642-5219A5C00A06}" srcOrd="2" destOrd="0" parTransId="{DA6AE0B3-8CA2-4BF0-AE60-FD858D05000E}" sibTransId="{5946A3F8-BF11-4D5A-BAE9-7AB26BA4C6D1}"/>
    <dgm:cxn modelId="{832AFF23-4EFF-41EB-ABAE-C5A68118FF4D}" srcId="{0A90472E-8D48-4616-BB6F-B0CE05B3F4D4}" destId="{FA4BCEFF-F164-4669-8148-D48E627D7689}" srcOrd="0" destOrd="0" parTransId="{1390626F-FD77-41A7-BFBB-85D96BE6F204}" sibTransId="{1BEAF87D-D582-4A80-87FA-4D7D5C8F70E6}"/>
    <dgm:cxn modelId="{35717003-C655-46FE-88B3-EBE1672EC57A}" type="presOf" srcId="{0A90472E-8D48-4616-BB6F-B0CE05B3F4D4}" destId="{2BE6A2D3-12B9-493B-B557-24E664E22A77}" srcOrd="0" destOrd="0" presId="urn:microsoft.com/office/officeart/2005/8/layout/chevron2"/>
    <dgm:cxn modelId="{D2CFDEC8-02E1-41B3-8724-B40AA58702AC}" srcId="{0BC197DA-D89C-4BC2-A556-D4873B5133B3}" destId="{27F77018-F872-4CDA-BB40-63448E7B1132}" srcOrd="0" destOrd="0" parTransId="{3900E4B1-F80E-454B-96AF-329236306A7B}" sibTransId="{45FB8E7A-DE8B-44DD-A6B1-460E9695E865}"/>
    <dgm:cxn modelId="{AB8654CE-440E-4910-9F87-F0512C3CF488}" srcId="{27F77018-F872-4CDA-BB40-63448E7B1132}" destId="{85CFA879-4B42-43F7-8A22-78CDD6B18486}" srcOrd="0" destOrd="0" parTransId="{4F3FC981-2898-4240-8BA2-2B93858AA4C4}" sibTransId="{522B007E-65CF-4D1F-8A10-5A6581AA0318}"/>
    <dgm:cxn modelId="{E1C252BD-3576-4867-A94F-81A6FE8A5BF0}" type="presOf" srcId="{27F77018-F872-4CDA-BB40-63448E7B1132}" destId="{92737A3B-9113-4E6F-BFE6-4E0BD9BDCA02}" srcOrd="0" destOrd="0" presId="urn:microsoft.com/office/officeart/2005/8/layout/chevron2"/>
    <dgm:cxn modelId="{A827F044-9BEA-4DFF-91B7-E5475464B42E}" type="presOf" srcId="{85CFA879-4B42-43F7-8A22-78CDD6B18486}" destId="{A7F92891-7D88-48E1-A264-EC727D09D828}" srcOrd="0" destOrd="0" presId="urn:microsoft.com/office/officeart/2005/8/layout/chevron2"/>
    <dgm:cxn modelId="{28533B93-673B-46FD-B897-48C80B4EEA7B}" srcId="{0BC197DA-D89C-4BC2-A556-D4873B5133B3}" destId="{0A90472E-8D48-4616-BB6F-B0CE05B3F4D4}" srcOrd="1" destOrd="0" parTransId="{90FC7A7C-B9C1-44F5-8229-13FA8A3D2214}" sibTransId="{4A7F93C5-0B8C-4590-8D12-33914ABDA29F}"/>
    <dgm:cxn modelId="{73673F1E-F17E-4CDD-AAB9-2B1C14ABBE1E}" type="presOf" srcId="{FA4BCEFF-F164-4669-8148-D48E627D7689}" destId="{F7AD9C79-F345-48AD-ADDF-2C191D3A035C}" srcOrd="0" destOrd="0" presId="urn:microsoft.com/office/officeart/2005/8/layout/chevron2"/>
    <dgm:cxn modelId="{5390CDEE-4F8C-4CD9-BA75-9B60F002BEE1}" type="presOf" srcId="{0BC197DA-D89C-4BC2-A556-D4873B5133B3}" destId="{4329D2BE-CC63-4CC2-A83E-97A9BF17ED44}" srcOrd="0" destOrd="0" presId="urn:microsoft.com/office/officeart/2005/8/layout/chevron2"/>
    <dgm:cxn modelId="{BCA8BD05-9A1B-4899-93AC-6D5D180A9821}" srcId="{E199F2A2-F2FC-4529-9642-5219A5C00A06}" destId="{3AC495E8-4479-48E9-BB7F-64C3C6C3CA89}" srcOrd="0" destOrd="0" parTransId="{A4FAD050-A428-4C14-996A-9CBAC026A25D}" sibTransId="{FE3B9668-DA6A-4A7B-88EC-446CA848C7AC}"/>
    <dgm:cxn modelId="{530C88F0-9408-468B-9662-79B6C3C2BB8A}" type="presParOf" srcId="{4329D2BE-CC63-4CC2-A83E-97A9BF17ED44}" destId="{2EC6282F-504E-45AD-8977-D15CC3615F9B}" srcOrd="0" destOrd="0" presId="urn:microsoft.com/office/officeart/2005/8/layout/chevron2"/>
    <dgm:cxn modelId="{1774CB41-AACF-4F1B-BBA8-3D0A01EC121C}" type="presParOf" srcId="{2EC6282F-504E-45AD-8977-D15CC3615F9B}" destId="{92737A3B-9113-4E6F-BFE6-4E0BD9BDCA02}" srcOrd="0" destOrd="0" presId="urn:microsoft.com/office/officeart/2005/8/layout/chevron2"/>
    <dgm:cxn modelId="{0EC96106-0F1C-4B8C-979B-A3FFB969EF41}" type="presParOf" srcId="{2EC6282F-504E-45AD-8977-D15CC3615F9B}" destId="{A7F92891-7D88-48E1-A264-EC727D09D828}" srcOrd="1" destOrd="0" presId="urn:microsoft.com/office/officeart/2005/8/layout/chevron2"/>
    <dgm:cxn modelId="{6D59DC51-A8F2-4047-A8A6-2B15E3AC12CF}" type="presParOf" srcId="{4329D2BE-CC63-4CC2-A83E-97A9BF17ED44}" destId="{C9A73042-CD38-4A3B-B298-FD1A3057E311}" srcOrd="1" destOrd="0" presId="urn:microsoft.com/office/officeart/2005/8/layout/chevron2"/>
    <dgm:cxn modelId="{C9C34230-C643-414A-B4C4-2085E4E8F801}" type="presParOf" srcId="{4329D2BE-CC63-4CC2-A83E-97A9BF17ED44}" destId="{C99522CC-D228-4C7C-BC86-5CC65BA55211}" srcOrd="2" destOrd="0" presId="urn:microsoft.com/office/officeart/2005/8/layout/chevron2"/>
    <dgm:cxn modelId="{6A78FCD4-0F13-4442-8B30-DBD69F6FE271}" type="presParOf" srcId="{C99522CC-D228-4C7C-BC86-5CC65BA55211}" destId="{2BE6A2D3-12B9-493B-B557-24E664E22A77}" srcOrd="0" destOrd="0" presId="urn:microsoft.com/office/officeart/2005/8/layout/chevron2"/>
    <dgm:cxn modelId="{1F7FB1F0-84C8-4734-97FC-9F1D9349ABA7}" type="presParOf" srcId="{C99522CC-D228-4C7C-BC86-5CC65BA55211}" destId="{F7AD9C79-F345-48AD-ADDF-2C191D3A035C}" srcOrd="1" destOrd="0" presId="urn:microsoft.com/office/officeart/2005/8/layout/chevron2"/>
    <dgm:cxn modelId="{868AF823-B30D-4E70-B9DC-96ABB295EC74}" type="presParOf" srcId="{4329D2BE-CC63-4CC2-A83E-97A9BF17ED44}" destId="{BF0D3992-9F7B-486A-A9A5-567B86B2B4EA}" srcOrd="3" destOrd="0" presId="urn:microsoft.com/office/officeart/2005/8/layout/chevron2"/>
    <dgm:cxn modelId="{D2F2AD71-9539-4FF8-80F7-EAF5038FAC30}" type="presParOf" srcId="{4329D2BE-CC63-4CC2-A83E-97A9BF17ED44}" destId="{1C9BF640-5CDE-468C-B06C-58727DF088A6}" srcOrd="4" destOrd="0" presId="urn:microsoft.com/office/officeart/2005/8/layout/chevron2"/>
    <dgm:cxn modelId="{7E47AD41-B65C-44B0-9857-2995AA5F34F3}" type="presParOf" srcId="{1C9BF640-5CDE-468C-B06C-58727DF088A6}" destId="{B2242C8B-8A10-478C-BBE9-8B51AB5BCD7A}" srcOrd="0" destOrd="0" presId="urn:microsoft.com/office/officeart/2005/8/layout/chevron2"/>
    <dgm:cxn modelId="{4E18BAE3-561C-4AE4-8396-922C9A89BDB3}" type="presParOf" srcId="{1C9BF640-5CDE-468C-B06C-58727DF088A6}" destId="{2F1BEF46-5C6B-4C7D-B1D6-E5B80F55D0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92624-21C0-4B55-AC56-63772A92F9E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0953C4A-72A0-44DB-B889-ED8F9B291E0B}">
      <dgm:prSet phldrT="[Текст]"/>
      <dgm:spPr/>
      <dgm:t>
        <a:bodyPr/>
        <a:lstStyle/>
        <a:p>
          <a:r>
            <a:rPr lang="ru-RU" dirty="0" smtClean="0"/>
            <a:t>01.07.2016</a:t>
          </a:r>
          <a:endParaRPr lang="ru-RU" dirty="0"/>
        </a:p>
      </dgm:t>
    </dgm:pt>
    <dgm:pt modelId="{8B42D94C-9F2E-4199-837A-79D5E822D00A}" type="parTrans" cxnId="{C1FA6173-4261-44B3-81CA-9CDC4DABBADE}">
      <dgm:prSet/>
      <dgm:spPr/>
      <dgm:t>
        <a:bodyPr/>
        <a:lstStyle/>
        <a:p>
          <a:endParaRPr lang="ru-RU"/>
        </a:p>
      </dgm:t>
    </dgm:pt>
    <dgm:pt modelId="{8F1DF359-A84D-436B-B063-3CB18631BBB3}" type="sibTrans" cxnId="{C1FA6173-4261-44B3-81CA-9CDC4DABBADE}">
      <dgm:prSet/>
      <dgm:spPr/>
      <dgm:t>
        <a:bodyPr/>
        <a:lstStyle/>
        <a:p>
          <a:endParaRPr lang="ru-RU"/>
        </a:p>
      </dgm:t>
    </dgm:pt>
    <dgm:pt modelId="{ACC8E18E-4AE5-4BC9-A103-EF336C66A0E6}">
      <dgm:prSet phldrT="[Текст]"/>
      <dgm:spPr/>
      <dgm:t>
        <a:bodyPr/>
        <a:lstStyle/>
        <a:p>
          <a:r>
            <a:rPr lang="ru-RU" dirty="0" smtClean="0"/>
            <a:t>11.01.2017</a:t>
          </a:r>
          <a:endParaRPr lang="ru-RU" dirty="0"/>
        </a:p>
      </dgm:t>
    </dgm:pt>
    <dgm:pt modelId="{C22DFDBB-C571-49D8-9A4A-D36E548CDF15}" type="parTrans" cxnId="{47CCCA21-B4EF-48B4-8F6B-ED4F4B0B146B}">
      <dgm:prSet/>
      <dgm:spPr/>
      <dgm:t>
        <a:bodyPr/>
        <a:lstStyle/>
        <a:p>
          <a:endParaRPr lang="ru-RU"/>
        </a:p>
      </dgm:t>
    </dgm:pt>
    <dgm:pt modelId="{EE1A808D-0C8E-42D6-8D45-97617CE9391A}" type="sibTrans" cxnId="{47CCCA21-B4EF-48B4-8F6B-ED4F4B0B146B}">
      <dgm:prSet/>
      <dgm:spPr/>
      <dgm:t>
        <a:bodyPr/>
        <a:lstStyle/>
        <a:p>
          <a:endParaRPr lang="ru-RU"/>
        </a:p>
      </dgm:t>
    </dgm:pt>
    <dgm:pt modelId="{EFB02512-7206-4646-A417-531277D025BA}">
      <dgm:prSet phldrT="[Текст]"/>
      <dgm:spPr/>
      <dgm:t>
        <a:bodyPr/>
        <a:lstStyle/>
        <a:p>
          <a:r>
            <a:rPr lang="ru-RU" dirty="0" smtClean="0"/>
            <a:t>11.01.2018</a:t>
          </a:r>
          <a:endParaRPr lang="ru-RU" dirty="0"/>
        </a:p>
      </dgm:t>
    </dgm:pt>
    <dgm:pt modelId="{53B1F4CD-BE15-448C-8816-DA16E810E783}" type="parTrans" cxnId="{BF3FF8DF-9B2D-449A-A1CC-AE8BB52D7C12}">
      <dgm:prSet/>
      <dgm:spPr/>
      <dgm:t>
        <a:bodyPr/>
        <a:lstStyle/>
        <a:p>
          <a:endParaRPr lang="ru-RU"/>
        </a:p>
      </dgm:t>
    </dgm:pt>
    <dgm:pt modelId="{6916D267-C262-4089-B1AE-73A00D0F0A32}" type="sibTrans" cxnId="{BF3FF8DF-9B2D-449A-A1CC-AE8BB52D7C12}">
      <dgm:prSet/>
      <dgm:spPr/>
      <dgm:t>
        <a:bodyPr/>
        <a:lstStyle/>
        <a:p>
          <a:endParaRPr lang="ru-RU"/>
        </a:p>
      </dgm:t>
    </dgm:pt>
    <dgm:pt modelId="{CC04157E-AFE3-4BE4-8BBC-2FD1CE39483A}" type="pres">
      <dgm:prSet presAssocID="{2DD92624-21C0-4B55-AC56-63772A92F9ED}" presName="linearFlow" presStyleCnt="0">
        <dgm:presLayoutVars>
          <dgm:resizeHandles val="exact"/>
        </dgm:presLayoutVars>
      </dgm:prSet>
      <dgm:spPr/>
    </dgm:pt>
    <dgm:pt modelId="{EC0F9E55-AEEE-4D84-9704-81AD0663D7B3}" type="pres">
      <dgm:prSet presAssocID="{90953C4A-72A0-44DB-B889-ED8F9B291E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193BE-BCB0-4D82-90BD-125AE9CA1B2B}" type="pres">
      <dgm:prSet presAssocID="{8F1DF359-A84D-436B-B063-3CB18631BBB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6231D22-3F88-4670-8387-FE758AF43211}" type="pres">
      <dgm:prSet presAssocID="{8F1DF359-A84D-436B-B063-3CB18631BBB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24494BA-3E43-4CBC-9868-B21015AB6C30}" type="pres">
      <dgm:prSet presAssocID="{ACC8E18E-4AE5-4BC9-A103-EF336C66A0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870FC-3C11-490F-B0E9-8EB3803C173F}" type="pres">
      <dgm:prSet presAssocID="{EE1A808D-0C8E-42D6-8D45-97617CE9391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B11DD7F-69E6-4469-8F68-B3208B544C44}" type="pres">
      <dgm:prSet presAssocID="{EE1A808D-0C8E-42D6-8D45-97617CE9391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F42507C-6E4F-4467-9D27-80CF5ACF37C2}" type="pres">
      <dgm:prSet presAssocID="{EFB02512-7206-4646-A417-531277D025B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680B2A-5C87-489A-A73E-BFFAD699D5EC}" type="presOf" srcId="{EE1A808D-0C8E-42D6-8D45-97617CE9391A}" destId="{001870FC-3C11-490F-B0E9-8EB3803C173F}" srcOrd="0" destOrd="0" presId="urn:microsoft.com/office/officeart/2005/8/layout/process2"/>
    <dgm:cxn modelId="{47CCCA21-B4EF-48B4-8F6B-ED4F4B0B146B}" srcId="{2DD92624-21C0-4B55-AC56-63772A92F9ED}" destId="{ACC8E18E-4AE5-4BC9-A103-EF336C66A0E6}" srcOrd="1" destOrd="0" parTransId="{C22DFDBB-C571-49D8-9A4A-D36E548CDF15}" sibTransId="{EE1A808D-0C8E-42D6-8D45-97617CE9391A}"/>
    <dgm:cxn modelId="{E55A71C8-A27B-439C-97BB-27D7D73F718F}" type="presOf" srcId="{EE1A808D-0C8E-42D6-8D45-97617CE9391A}" destId="{AB11DD7F-69E6-4469-8F68-B3208B544C44}" srcOrd="1" destOrd="0" presId="urn:microsoft.com/office/officeart/2005/8/layout/process2"/>
    <dgm:cxn modelId="{E8854431-2317-47D4-AC08-87FD8563347A}" type="presOf" srcId="{8F1DF359-A84D-436B-B063-3CB18631BBB3}" destId="{E6231D22-3F88-4670-8387-FE758AF43211}" srcOrd="1" destOrd="0" presId="urn:microsoft.com/office/officeart/2005/8/layout/process2"/>
    <dgm:cxn modelId="{49C3434E-9A43-4F86-B66E-DD8096657A5E}" type="presOf" srcId="{2DD92624-21C0-4B55-AC56-63772A92F9ED}" destId="{CC04157E-AFE3-4BE4-8BBC-2FD1CE39483A}" srcOrd="0" destOrd="0" presId="urn:microsoft.com/office/officeart/2005/8/layout/process2"/>
    <dgm:cxn modelId="{A4909292-795C-4A58-B1D4-71B501BA5175}" type="presOf" srcId="{EFB02512-7206-4646-A417-531277D025BA}" destId="{8F42507C-6E4F-4467-9D27-80CF5ACF37C2}" srcOrd="0" destOrd="0" presId="urn:microsoft.com/office/officeart/2005/8/layout/process2"/>
    <dgm:cxn modelId="{C1FA6173-4261-44B3-81CA-9CDC4DABBADE}" srcId="{2DD92624-21C0-4B55-AC56-63772A92F9ED}" destId="{90953C4A-72A0-44DB-B889-ED8F9B291E0B}" srcOrd="0" destOrd="0" parTransId="{8B42D94C-9F2E-4199-837A-79D5E822D00A}" sibTransId="{8F1DF359-A84D-436B-B063-3CB18631BBB3}"/>
    <dgm:cxn modelId="{02170457-5029-41A6-9A5A-86195B14B5BC}" type="presOf" srcId="{8F1DF359-A84D-436B-B063-3CB18631BBB3}" destId="{EDE193BE-BCB0-4D82-90BD-125AE9CA1B2B}" srcOrd="0" destOrd="0" presId="urn:microsoft.com/office/officeart/2005/8/layout/process2"/>
    <dgm:cxn modelId="{3D0F3961-3F26-4000-BEF1-B0B04C6C358C}" type="presOf" srcId="{90953C4A-72A0-44DB-B889-ED8F9B291E0B}" destId="{EC0F9E55-AEEE-4D84-9704-81AD0663D7B3}" srcOrd="0" destOrd="0" presId="urn:microsoft.com/office/officeart/2005/8/layout/process2"/>
    <dgm:cxn modelId="{223D8E03-5D10-47A1-8651-A4481694D545}" type="presOf" srcId="{ACC8E18E-4AE5-4BC9-A103-EF336C66A0E6}" destId="{B24494BA-3E43-4CBC-9868-B21015AB6C30}" srcOrd="0" destOrd="0" presId="urn:microsoft.com/office/officeart/2005/8/layout/process2"/>
    <dgm:cxn modelId="{BF3FF8DF-9B2D-449A-A1CC-AE8BB52D7C12}" srcId="{2DD92624-21C0-4B55-AC56-63772A92F9ED}" destId="{EFB02512-7206-4646-A417-531277D025BA}" srcOrd="2" destOrd="0" parTransId="{53B1F4CD-BE15-448C-8816-DA16E810E783}" sibTransId="{6916D267-C262-4089-B1AE-73A00D0F0A32}"/>
    <dgm:cxn modelId="{569E645D-94E3-4001-BF77-257B2CC53230}" type="presParOf" srcId="{CC04157E-AFE3-4BE4-8BBC-2FD1CE39483A}" destId="{EC0F9E55-AEEE-4D84-9704-81AD0663D7B3}" srcOrd="0" destOrd="0" presId="urn:microsoft.com/office/officeart/2005/8/layout/process2"/>
    <dgm:cxn modelId="{407DDC3E-DED6-44F3-B5DD-C7BDEA3270F2}" type="presParOf" srcId="{CC04157E-AFE3-4BE4-8BBC-2FD1CE39483A}" destId="{EDE193BE-BCB0-4D82-90BD-125AE9CA1B2B}" srcOrd="1" destOrd="0" presId="urn:microsoft.com/office/officeart/2005/8/layout/process2"/>
    <dgm:cxn modelId="{1C654675-83F2-4DDC-AFB5-6EFD28DCCBDE}" type="presParOf" srcId="{EDE193BE-BCB0-4D82-90BD-125AE9CA1B2B}" destId="{E6231D22-3F88-4670-8387-FE758AF43211}" srcOrd="0" destOrd="0" presId="urn:microsoft.com/office/officeart/2005/8/layout/process2"/>
    <dgm:cxn modelId="{246E990B-3A1D-4C85-AEFD-B346A4B22716}" type="presParOf" srcId="{CC04157E-AFE3-4BE4-8BBC-2FD1CE39483A}" destId="{B24494BA-3E43-4CBC-9868-B21015AB6C30}" srcOrd="2" destOrd="0" presId="urn:microsoft.com/office/officeart/2005/8/layout/process2"/>
    <dgm:cxn modelId="{67B57FBB-E630-4D58-AF4F-FA93528600E8}" type="presParOf" srcId="{CC04157E-AFE3-4BE4-8BBC-2FD1CE39483A}" destId="{001870FC-3C11-490F-B0E9-8EB3803C173F}" srcOrd="3" destOrd="0" presId="urn:microsoft.com/office/officeart/2005/8/layout/process2"/>
    <dgm:cxn modelId="{40A4CF6B-7AB6-43D6-9C39-67BA60BDAB3E}" type="presParOf" srcId="{001870FC-3C11-490F-B0E9-8EB3803C173F}" destId="{AB11DD7F-69E6-4469-8F68-B3208B544C44}" srcOrd="0" destOrd="0" presId="urn:microsoft.com/office/officeart/2005/8/layout/process2"/>
    <dgm:cxn modelId="{5A02C155-5DC8-4493-93DA-EA3FA043A28C}" type="presParOf" srcId="{CC04157E-AFE3-4BE4-8BBC-2FD1CE39483A}" destId="{8F42507C-6E4F-4467-9D27-80CF5ACF37C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D71E70-3B07-47F4-BAAA-40EA57B8EF1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2A993F-5DA3-4B2B-9018-03CB7ED36617}">
      <dgm:prSet phldrT="[Текст]"/>
      <dgm:spPr/>
      <dgm:t>
        <a:bodyPr/>
        <a:lstStyle/>
        <a:p>
          <a:r>
            <a:rPr lang="ru-RU" dirty="0" smtClean="0"/>
            <a:t>Информационный ресурс страховых представителей</a:t>
          </a:r>
          <a:endParaRPr lang="ru-RU" dirty="0"/>
        </a:p>
      </dgm:t>
    </dgm:pt>
    <dgm:pt modelId="{AD14DA29-F91C-44EA-AF2B-C6A5E8112C49}" type="parTrans" cxnId="{AC8A051C-6CEB-4CF9-BD93-0525409EF7E4}">
      <dgm:prSet/>
      <dgm:spPr/>
      <dgm:t>
        <a:bodyPr/>
        <a:lstStyle/>
        <a:p>
          <a:endParaRPr lang="ru-RU"/>
        </a:p>
      </dgm:t>
    </dgm:pt>
    <dgm:pt modelId="{84244149-E607-4F1B-982C-8C1967B68C9F}" type="sibTrans" cxnId="{AC8A051C-6CEB-4CF9-BD93-0525409EF7E4}">
      <dgm:prSet/>
      <dgm:spPr/>
      <dgm:t>
        <a:bodyPr/>
        <a:lstStyle/>
        <a:p>
          <a:endParaRPr lang="ru-RU"/>
        </a:p>
      </dgm:t>
    </dgm:pt>
    <dgm:pt modelId="{704AD632-0D2B-4BB6-84F0-E64D9CC59857}">
      <dgm:prSet phldrT="[Текст]"/>
      <dgm:spPr/>
      <dgm:t>
        <a:bodyPr/>
        <a:lstStyle/>
        <a:p>
          <a:r>
            <a:rPr lang="ru-RU" dirty="0" smtClean="0"/>
            <a:t>Доступ к единому информационному ресурсу ТФОМС; Информационная система по учету обращений граждан</a:t>
          </a:r>
          <a:endParaRPr lang="ru-RU" dirty="0"/>
        </a:p>
      </dgm:t>
    </dgm:pt>
    <dgm:pt modelId="{D80B38D1-44DA-497E-9998-20C9F1FC78B0}" type="parTrans" cxnId="{7918461F-D755-49E4-AD35-26E3B8A56BA0}">
      <dgm:prSet/>
      <dgm:spPr/>
      <dgm:t>
        <a:bodyPr/>
        <a:lstStyle/>
        <a:p>
          <a:endParaRPr lang="ru-RU"/>
        </a:p>
      </dgm:t>
    </dgm:pt>
    <dgm:pt modelId="{2779E971-942C-4CB4-8001-2E698BC99C54}" type="sibTrans" cxnId="{7918461F-D755-49E4-AD35-26E3B8A56BA0}">
      <dgm:prSet/>
      <dgm:spPr/>
      <dgm:t>
        <a:bodyPr/>
        <a:lstStyle/>
        <a:p>
          <a:endParaRPr lang="ru-RU"/>
        </a:p>
      </dgm:t>
    </dgm:pt>
    <dgm:pt modelId="{65CF1D2F-63B1-4A3A-911E-8FD01D6204FF}">
      <dgm:prSet phldrT="[Текст]"/>
      <dgm:spPr/>
      <dgm:t>
        <a:bodyPr/>
        <a:lstStyle/>
        <a:p>
          <a:r>
            <a:rPr lang="ru-RU" dirty="0" smtClean="0"/>
            <a:t>Региональный сегмент регистра</a:t>
          </a:r>
        </a:p>
        <a:p>
          <a:r>
            <a:rPr lang="ru-RU" dirty="0" smtClean="0"/>
            <a:t>застрахованных лиц;</a:t>
          </a:r>
        </a:p>
        <a:p>
          <a:r>
            <a:rPr lang="ru-RU" dirty="0" smtClean="0"/>
            <a:t>сервис ЕГИСЗ «паспорт медицинского учреждения»</a:t>
          </a:r>
          <a:endParaRPr lang="ru-RU" dirty="0"/>
        </a:p>
      </dgm:t>
    </dgm:pt>
    <dgm:pt modelId="{A7DB901D-C900-4CBB-BE8C-3E6750365FF6}" type="parTrans" cxnId="{0F9992DF-03A1-4B9F-AA57-CDE97EB2EA48}">
      <dgm:prSet/>
      <dgm:spPr/>
      <dgm:t>
        <a:bodyPr/>
        <a:lstStyle/>
        <a:p>
          <a:endParaRPr lang="ru-RU"/>
        </a:p>
      </dgm:t>
    </dgm:pt>
    <dgm:pt modelId="{A0CFF666-AE6F-40BA-8AAA-1C4E145E8718}" type="sibTrans" cxnId="{0F9992DF-03A1-4B9F-AA57-CDE97EB2EA48}">
      <dgm:prSet/>
      <dgm:spPr/>
      <dgm:t>
        <a:bodyPr/>
        <a:lstStyle/>
        <a:p>
          <a:endParaRPr lang="ru-RU"/>
        </a:p>
      </dgm:t>
    </dgm:pt>
    <dgm:pt modelId="{CCFA0F8D-7FC4-4EB0-83FA-C3A4A8D2E039}">
      <dgm:prSet phldrT="[Текст]"/>
      <dgm:spPr/>
      <dgm:t>
        <a:bodyPr/>
        <a:lstStyle/>
        <a:p>
          <a:r>
            <a:rPr lang="ru-RU" dirty="0" smtClean="0"/>
            <a:t>Нормативно- справочная информация: Федеральные законы : 323 - ФЗ; 326 - ФЗ; Постановление правительства РФ об утверждении ПГГ; Порядки (проведения диспансеризации и проф. осмотров) , стандарты оказания медицинской помощи и клинические рекомендации; приказы субъекта РФ о маршрутизации пациентов при оказании медицинской помощи; Правила ОМС</a:t>
          </a:r>
          <a:endParaRPr lang="ru-RU" dirty="0"/>
        </a:p>
      </dgm:t>
    </dgm:pt>
    <dgm:pt modelId="{363C4ADF-70A5-4B35-BD27-1E9F4EE709CF}" type="parTrans" cxnId="{CFB4FF99-224D-4A55-BE7F-04C62F712196}">
      <dgm:prSet/>
      <dgm:spPr/>
      <dgm:t>
        <a:bodyPr/>
        <a:lstStyle/>
        <a:p>
          <a:endParaRPr lang="ru-RU"/>
        </a:p>
      </dgm:t>
    </dgm:pt>
    <dgm:pt modelId="{B8385FAD-4CFF-4D0C-A49E-12739AF79CA4}" type="sibTrans" cxnId="{CFB4FF99-224D-4A55-BE7F-04C62F712196}">
      <dgm:prSet/>
      <dgm:spPr/>
      <dgm:t>
        <a:bodyPr/>
        <a:lstStyle/>
        <a:p>
          <a:endParaRPr lang="ru-RU"/>
        </a:p>
      </dgm:t>
    </dgm:pt>
    <dgm:pt modelId="{F0F03EF7-AD35-4398-BE36-1CC887750B79}">
      <dgm:prSet phldrT="[Текст]"/>
      <dgm:spPr/>
      <dgm:t>
        <a:bodyPr/>
        <a:lstStyle/>
        <a:p>
          <a:r>
            <a:rPr lang="ru-RU" dirty="0" smtClean="0"/>
            <a:t>Реестр медицинских организаций в сфере ОМС</a:t>
          </a:r>
        </a:p>
        <a:p>
          <a:r>
            <a:rPr lang="ru-RU" dirty="0" smtClean="0"/>
            <a:t>(виды, профили, условия, график работы каждой МО), а также перечень медицинских организаций оказывающих медпомощь по МТР</a:t>
          </a:r>
          <a:endParaRPr lang="ru-RU" dirty="0"/>
        </a:p>
      </dgm:t>
    </dgm:pt>
    <dgm:pt modelId="{09F1C60A-1447-4DE8-AFC2-3365C0EFFE3F}" type="parTrans" cxnId="{EFEAFBE9-FB6C-4D05-935A-ACC013FFD4BC}">
      <dgm:prSet/>
      <dgm:spPr/>
      <dgm:t>
        <a:bodyPr/>
        <a:lstStyle/>
        <a:p>
          <a:endParaRPr lang="ru-RU"/>
        </a:p>
      </dgm:t>
    </dgm:pt>
    <dgm:pt modelId="{219A715D-3511-4ED8-835C-731A414124DA}" type="sibTrans" cxnId="{EFEAFBE9-FB6C-4D05-935A-ACC013FFD4BC}">
      <dgm:prSet/>
      <dgm:spPr/>
      <dgm:t>
        <a:bodyPr/>
        <a:lstStyle/>
        <a:p>
          <a:endParaRPr lang="ru-RU"/>
        </a:p>
      </dgm:t>
    </dgm:pt>
    <dgm:pt modelId="{2B22D241-DB96-4C92-92AB-C9A30A8C862E}">
      <dgm:prSet phldrT="[Текст]"/>
      <dgm:spPr/>
      <dgm:t>
        <a:bodyPr/>
        <a:lstStyle/>
        <a:p>
          <a:r>
            <a:rPr lang="ru-RU" dirty="0" smtClean="0"/>
            <a:t>Единый реестр экспертов качества медицинской помощи; Реестры счетов на оплату медицинской помощи</a:t>
          </a:r>
          <a:endParaRPr lang="ru-RU" dirty="0"/>
        </a:p>
      </dgm:t>
    </dgm:pt>
    <dgm:pt modelId="{08AB00A3-F57E-4400-B18C-48D0ED040914}" type="parTrans" cxnId="{6844956B-5EF0-48A7-9EC1-697F1EE8F3CE}">
      <dgm:prSet/>
      <dgm:spPr/>
      <dgm:t>
        <a:bodyPr/>
        <a:lstStyle/>
        <a:p>
          <a:endParaRPr lang="ru-RU"/>
        </a:p>
      </dgm:t>
    </dgm:pt>
    <dgm:pt modelId="{7524E843-DCCB-4452-9B0B-226E45F26B70}" type="sibTrans" cxnId="{6844956B-5EF0-48A7-9EC1-697F1EE8F3CE}">
      <dgm:prSet/>
      <dgm:spPr/>
      <dgm:t>
        <a:bodyPr/>
        <a:lstStyle/>
        <a:p>
          <a:endParaRPr lang="ru-RU"/>
        </a:p>
      </dgm:t>
    </dgm:pt>
    <dgm:pt modelId="{6A77BA37-CDF7-4A86-BF3F-F7213F27EA1D}" type="pres">
      <dgm:prSet presAssocID="{BCD71E70-3B07-47F4-BAAA-40EA57B8EF1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351F3-DE8B-43FE-B2B4-88F80DBE9F21}" type="pres">
      <dgm:prSet presAssocID="{5E2A993F-5DA3-4B2B-9018-03CB7ED36617}" presName="root1" presStyleCnt="0"/>
      <dgm:spPr/>
    </dgm:pt>
    <dgm:pt modelId="{3BD6CE84-7769-4A0B-AAD4-2F1E6DE6F20F}" type="pres">
      <dgm:prSet presAssocID="{5E2A993F-5DA3-4B2B-9018-03CB7ED3661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094CA-1AFA-4B64-80BF-88A89273477F}" type="pres">
      <dgm:prSet presAssocID="{5E2A993F-5DA3-4B2B-9018-03CB7ED36617}" presName="level2hierChild" presStyleCnt="0"/>
      <dgm:spPr/>
    </dgm:pt>
    <dgm:pt modelId="{A3DD23B0-816E-4129-A8DC-147D8700CB8C}" type="pres">
      <dgm:prSet presAssocID="{D80B38D1-44DA-497E-9998-20C9F1FC78B0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1F0343D8-698D-4F38-9B0B-D351C8EDC298}" type="pres">
      <dgm:prSet presAssocID="{D80B38D1-44DA-497E-9998-20C9F1FC78B0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A4DA595-1F70-436A-81F4-476FAD2344D7}" type="pres">
      <dgm:prSet presAssocID="{704AD632-0D2B-4BB6-84F0-E64D9CC59857}" presName="root2" presStyleCnt="0"/>
      <dgm:spPr/>
    </dgm:pt>
    <dgm:pt modelId="{4167DFBA-78D2-421C-99E0-4E7E7DCB375F}" type="pres">
      <dgm:prSet presAssocID="{704AD632-0D2B-4BB6-84F0-E64D9CC59857}" presName="LevelTwoTextNode" presStyleLbl="node2" presStyleIdx="0" presStyleCnt="5" custScaleX="1844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FEB0F6-64D8-495C-8980-1C65BC3CB7AC}" type="pres">
      <dgm:prSet presAssocID="{704AD632-0D2B-4BB6-84F0-E64D9CC59857}" presName="level3hierChild" presStyleCnt="0"/>
      <dgm:spPr/>
    </dgm:pt>
    <dgm:pt modelId="{3304FAAD-4849-4977-B861-8084CF4B80EF}" type="pres">
      <dgm:prSet presAssocID="{A7DB901D-C900-4CBB-BE8C-3E6750365FF6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09E8B8D3-CBEF-475B-BCDB-A3C24030F862}" type="pres">
      <dgm:prSet presAssocID="{A7DB901D-C900-4CBB-BE8C-3E6750365FF6}" presName="connTx" presStyleLbl="parChTrans1D2" presStyleIdx="1" presStyleCnt="5"/>
      <dgm:spPr/>
      <dgm:t>
        <a:bodyPr/>
        <a:lstStyle/>
        <a:p>
          <a:endParaRPr lang="ru-RU"/>
        </a:p>
      </dgm:t>
    </dgm:pt>
    <dgm:pt modelId="{2378C77A-C6C6-465A-BD98-3407FF2BFD46}" type="pres">
      <dgm:prSet presAssocID="{65CF1D2F-63B1-4A3A-911E-8FD01D6204FF}" presName="root2" presStyleCnt="0"/>
      <dgm:spPr/>
    </dgm:pt>
    <dgm:pt modelId="{490478F6-D218-47D0-BC93-D34D2D7700ED}" type="pres">
      <dgm:prSet presAssocID="{65CF1D2F-63B1-4A3A-911E-8FD01D6204FF}" presName="LevelTwoTextNode" presStyleLbl="node2" presStyleIdx="1" presStyleCnt="5" custScaleX="1844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004BB6-B8E8-40DB-AAB7-0671935348AC}" type="pres">
      <dgm:prSet presAssocID="{65CF1D2F-63B1-4A3A-911E-8FD01D6204FF}" presName="level3hierChild" presStyleCnt="0"/>
      <dgm:spPr/>
    </dgm:pt>
    <dgm:pt modelId="{7BF6825E-D5CF-414A-A7DD-FCDDBC2014E0}" type="pres">
      <dgm:prSet presAssocID="{363C4ADF-70A5-4B35-BD27-1E9F4EE709C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543D78AB-857B-43F7-98AC-080CCA35FADA}" type="pres">
      <dgm:prSet presAssocID="{363C4ADF-70A5-4B35-BD27-1E9F4EE709C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F4D98D85-5FAB-45F2-8DDD-85843A8316F3}" type="pres">
      <dgm:prSet presAssocID="{CCFA0F8D-7FC4-4EB0-83FA-C3A4A8D2E039}" presName="root2" presStyleCnt="0"/>
      <dgm:spPr/>
    </dgm:pt>
    <dgm:pt modelId="{5F083B2A-60BD-4C0A-8149-1924DD4EED7A}" type="pres">
      <dgm:prSet presAssocID="{CCFA0F8D-7FC4-4EB0-83FA-C3A4A8D2E039}" presName="LevelTwoTextNode" presStyleLbl="node2" presStyleIdx="2" presStyleCnt="5" custScaleX="1844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BD9E81-1C72-4B6A-8769-303083786910}" type="pres">
      <dgm:prSet presAssocID="{CCFA0F8D-7FC4-4EB0-83FA-C3A4A8D2E039}" presName="level3hierChild" presStyleCnt="0"/>
      <dgm:spPr/>
    </dgm:pt>
    <dgm:pt modelId="{63F1C763-870F-4F8D-95F2-A7611E97D654}" type="pres">
      <dgm:prSet presAssocID="{09F1C60A-1447-4DE8-AFC2-3365C0EFFE3F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0B7D795A-7EAD-4541-BDF2-F5146509270A}" type="pres">
      <dgm:prSet presAssocID="{09F1C60A-1447-4DE8-AFC2-3365C0EFFE3F}" presName="connTx" presStyleLbl="parChTrans1D2" presStyleIdx="3" presStyleCnt="5"/>
      <dgm:spPr/>
      <dgm:t>
        <a:bodyPr/>
        <a:lstStyle/>
        <a:p>
          <a:endParaRPr lang="ru-RU"/>
        </a:p>
      </dgm:t>
    </dgm:pt>
    <dgm:pt modelId="{A495DE4E-85BC-428B-A0B2-85A5DDADCD03}" type="pres">
      <dgm:prSet presAssocID="{F0F03EF7-AD35-4398-BE36-1CC887750B79}" presName="root2" presStyleCnt="0"/>
      <dgm:spPr/>
    </dgm:pt>
    <dgm:pt modelId="{DF5D969F-A873-4267-8FE4-99B6DCDE7977}" type="pres">
      <dgm:prSet presAssocID="{F0F03EF7-AD35-4398-BE36-1CC887750B79}" presName="LevelTwoTextNode" presStyleLbl="node2" presStyleIdx="3" presStyleCnt="5" custScaleX="1844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1178A4-C81B-4C54-97AA-FA6B5F849778}" type="pres">
      <dgm:prSet presAssocID="{F0F03EF7-AD35-4398-BE36-1CC887750B79}" presName="level3hierChild" presStyleCnt="0"/>
      <dgm:spPr/>
    </dgm:pt>
    <dgm:pt modelId="{6308C776-12B8-45D1-A869-B065B198D789}" type="pres">
      <dgm:prSet presAssocID="{08AB00A3-F57E-4400-B18C-48D0ED040914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75C000F3-167A-456F-A6FD-9A753A5BA93F}" type="pres">
      <dgm:prSet presAssocID="{08AB00A3-F57E-4400-B18C-48D0ED04091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32A2EAE-7213-4EAC-AE06-DA069A806C06}" type="pres">
      <dgm:prSet presAssocID="{2B22D241-DB96-4C92-92AB-C9A30A8C862E}" presName="root2" presStyleCnt="0"/>
      <dgm:spPr/>
    </dgm:pt>
    <dgm:pt modelId="{1A900E39-DB61-4568-ACDE-540BC345D6B1}" type="pres">
      <dgm:prSet presAssocID="{2B22D241-DB96-4C92-92AB-C9A30A8C862E}" presName="LevelTwoTextNode" presStyleLbl="node2" presStyleIdx="4" presStyleCnt="5" custScaleX="1844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7AFCA4-39D7-476F-B547-9C47DC9BBAF8}" type="pres">
      <dgm:prSet presAssocID="{2B22D241-DB96-4C92-92AB-C9A30A8C862E}" presName="level3hierChild" presStyleCnt="0"/>
      <dgm:spPr/>
    </dgm:pt>
  </dgm:ptLst>
  <dgm:cxnLst>
    <dgm:cxn modelId="{EA54C04D-6F8F-46C7-8FCA-3E6C8DF643DA}" type="presOf" srcId="{D80B38D1-44DA-497E-9998-20C9F1FC78B0}" destId="{1F0343D8-698D-4F38-9B0B-D351C8EDC298}" srcOrd="1" destOrd="0" presId="urn:microsoft.com/office/officeart/2008/layout/HorizontalMultiLevelHierarchy"/>
    <dgm:cxn modelId="{79D0F5D9-4363-4312-AA7A-7B5BC9F5A99B}" type="presOf" srcId="{2B22D241-DB96-4C92-92AB-C9A30A8C862E}" destId="{1A900E39-DB61-4568-ACDE-540BC345D6B1}" srcOrd="0" destOrd="0" presId="urn:microsoft.com/office/officeart/2008/layout/HorizontalMultiLevelHierarchy"/>
    <dgm:cxn modelId="{EAFDA51E-37D6-475C-8A75-8DB1CF103950}" type="presOf" srcId="{BCD71E70-3B07-47F4-BAAA-40EA57B8EF18}" destId="{6A77BA37-CDF7-4A86-BF3F-F7213F27EA1D}" srcOrd="0" destOrd="0" presId="urn:microsoft.com/office/officeart/2008/layout/HorizontalMultiLevelHierarchy"/>
    <dgm:cxn modelId="{7D575BA5-A2FE-4913-9024-CA66D2960719}" type="presOf" srcId="{08AB00A3-F57E-4400-B18C-48D0ED040914}" destId="{75C000F3-167A-456F-A6FD-9A753A5BA93F}" srcOrd="1" destOrd="0" presId="urn:microsoft.com/office/officeart/2008/layout/HorizontalMultiLevelHierarchy"/>
    <dgm:cxn modelId="{0F9992DF-03A1-4B9F-AA57-CDE97EB2EA48}" srcId="{5E2A993F-5DA3-4B2B-9018-03CB7ED36617}" destId="{65CF1D2F-63B1-4A3A-911E-8FD01D6204FF}" srcOrd="1" destOrd="0" parTransId="{A7DB901D-C900-4CBB-BE8C-3E6750365FF6}" sibTransId="{A0CFF666-AE6F-40BA-8AAA-1C4E145E8718}"/>
    <dgm:cxn modelId="{CFB4FF99-224D-4A55-BE7F-04C62F712196}" srcId="{5E2A993F-5DA3-4B2B-9018-03CB7ED36617}" destId="{CCFA0F8D-7FC4-4EB0-83FA-C3A4A8D2E039}" srcOrd="2" destOrd="0" parTransId="{363C4ADF-70A5-4B35-BD27-1E9F4EE709CF}" sibTransId="{B8385FAD-4CFF-4D0C-A49E-12739AF79CA4}"/>
    <dgm:cxn modelId="{ED0C43BA-6921-4AB1-8038-60745B2C9B34}" type="presOf" srcId="{A7DB901D-C900-4CBB-BE8C-3E6750365FF6}" destId="{09E8B8D3-CBEF-475B-BCDB-A3C24030F862}" srcOrd="1" destOrd="0" presId="urn:microsoft.com/office/officeart/2008/layout/HorizontalMultiLevelHierarchy"/>
    <dgm:cxn modelId="{DFB12CD8-6622-47AA-9AC7-24A5B6EE51B5}" type="presOf" srcId="{363C4ADF-70A5-4B35-BD27-1E9F4EE709CF}" destId="{7BF6825E-D5CF-414A-A7DD-FCDDBC2014E0}" srcOrd="0" destOrd="0" presId="urn:microsoft.com/office/officeart/2008/layout/HorizontalMultiLevelHierarchy"/>
    <dgm:cxn modelId="{EFEAFBE9-FB6C-4D05-935A-ACC013FFD4BC}" srcId="{5E2A993F-5DA3-4B2B-9018-03CB7ED36617}" destId="{F0F03EF7-AD35-4398-BE36-1CC887750B79}" srcOrd="3" destOrd="0" parTransId="{09F1C60A-1447-4DE8-AFC2-3365C0EFFE3F}" sibTransId="{219A715D-3511-4ED8-835C-731A414124DA}"/>
    <dgm:cxn modelId="{D97D98CE-82D0-4B1A-A1F9-338D81DE2CC8}" type="presOf" srcId="{D80B38D1-44DA-497E-9998-20C9F1FC78B0}" destId="{A3DD23B0-816E-4129-A8DC-147D8700CB8C}" srcOrd="0" destOrd="0" presId="urn:microsoft.com/office/officeart/2008/layout/HorizontalMultiLevelHierarchy"/>
    <dgm:cxn modelId="{FFF3B20E-BD0D-4740-815B-6B852C0F2D2E}" type="presOf" srcId="{CCFA0F8D-7FC4-4EB0-83FA-C3A4A8D2E039}" destId="{5F083B2A-60BD-4C0A-8149-1924DD4EED7A}" srcOrd="0" destOrd="0" presId="urn:microsoft.com/office/officeart/2008/layout/HorizontalMultiLevelHierarchy"/>
    <dgm:cxn modelId="{553C776D-8C68-4017-8F8F-94122F145642}" type="presOf" srcId="{09F1C60A-1447-4DE8-AFC2-3365C0EFFE3F}" destId="{63F1C763-870F-4F8D-95F2-A7611E97D654}" srcOrd="0" destOrd="0" presId="urn:microsoft.com/office/officeart/2008/layout/HorizontalMultiLevelHierarchy"/>
    <dgm:cxn modelId="{6844956B-5EF0-48A7-9EC1-697F1EE8F3CE}" srcId="{5E2A993F-5DA3-4B2B-9018-03CB7ED36617}" destId="{2B22D241-DB96-4C92-92AB-C9A30A8C862E}" srcOrd="4" destOrd="0" parTransId="{08AB00A3-F57E-4400-B18C-48D0ED040914}" sibTransId="{7524E843-DCCB-4452-9B0B-226E45F26B70}"/>
    <dgm:cxn modelId="{EF07B6CA-73BE-4107-BB79-C06E79C9C769}" type="presOf" srcId="{A7DB901D-C900-4CBB-BE8C-3E6750365FF6}" destId="{3304FAAD-4849-4977-B861-8084CF4B80EF}" srcOrd="0" destOrd="0" presId="urn:microsoft.com/office/officeart/2008/layout/HorizontalMultiLevelHierarchy"/>
    <dgm:cxn modelId="{AC913806-85DE-43B2-A81F-D9795A6A205F}" type="presOf" srcId="{08AB00A3-F57E-4400-B18C-48D0ED040914}" destId="{6308C776-12B8-45D1-A869-B065B198D789}" srcOrd="0" destOrd="0" presId="urn:microsoft.com/office/officeart/2008/layout/HorizontalMultiLevelHierarchy"/>
    <dgm:cxn modelId="{F0BA1BF2-E479-4AA9-B4E7-E7AF68514FFC}" type="presOf" srcId="{5E2A993F-5DA3-4B2B-9018-03CB7ED36617}" destId="{3BD6CE84-7769-4A0B-AAD4-2F1E6DE6F20F}" srcOrd="0" destOrd="0" presId="urn:microsoft.com/office/officeart/2008/layout/HorizontalMultiLevelHierarchy"/>
    <dgm:cxn modelId="{7918461F-D755-49E4-AD35-26E3B8A56BA0}" srcId="{5E2A993F-5DA3-4B2B-9018-03CB7ED36617}" destId="{704AD632-0D2B-4BB6-84F0-E64D9CC59857}" srcOrd="0" destOrd="0" parTransId="{D80B38D1-44DA-497E-9998-20C9F1FC78B0}" sibTransId="{2779E971-942C-4CB4-8001-2E698BC99C54}"/>
    <dgm:cxn modelId="{5E49404D-8DA4-40A8-8D9F-18FD03A084AB}" type="presOf" srcId="{363C4ADF-70A5-4B35-BD27-1E9F4EE709CF}" destId="{543D78AB-857B-43F7-98AC-080CCA35FADA}" srcOrd="1" destOrd="0" presId="urn:microsoft.com/office/officeart/2008/layout/HorizontalMultiLevelHierarchy"/>
    <dgm:cxn modelId="{AC8A051C-6CEB-4CF9-BD93-0525409EF7E4}" srcId="{BCD71E70-3B07-47F4-BAAA-40EA57B8EF18}" destId="{5E2A993F-5DA3-4B2B-9018-03CB7ED36617}" srcOrd="0" destOrd="0" parTransId="{AD14DA29-F91C-44EA-AF2B-C6A5E8112C49}" sibTransId="{84244149-E607-4F1B-982C-8C1967B68C9F}"/>
    <dgm:cxn modelId="{C53967DC-B062-4A84-A5B0-B93B30C17179}" type="presOf" srcId="{65CF1D2F-63B1-4A3A-911E-8FD01D6204FF}" destId="{490478F6-D218-47D0-BC93-D34D2D7700ED}" srcOrd="0" destOrd="0" presId="urn:microsoft.com/office/officeart/2008/layout/HorizontalMultiLevelHierarchy"/>
    <dgm:cxn modelId="{4A05AEC8-E0C1-43C1-97DD-C35A27EEF2CA}" type="presOf" srcId="{F0F03EF7-AD35-4398-BE36-1CC887750B79}" destId="{DF5D969F-A873-4267-8FE4-99B6DCDE7977}" srcOrd="0" destOrd="0" presId="urn:microsoft.com/office/officeart/2008/layout/HorizontalMultiLevelHierarchy"/>
    <dgm:cxn modelId="{4DEA7B73-C5C5-4229-A821-A84F7ED296C9}" type="presOf" srcId="{704AD632-0D2B-4BB6-84F0-E64D9CC59857}" destId="{4167DFBA-78D2-421C-99E0-4E7E7DCB375F}" srcOrd="0" destOrd="0" presId="urn:microsoft.com/office/officeart/2008/layout/HorizontalMultiLevelHierarchy"/>
    <dgm:cxn modelId="{694EC262-28DC-42C3-94CC-9835558801E9}" type="presOf" srcId="{09F1C60A-1447-4DE8-AFC2-3365C0EFFE3F}" destId="{0B7D795A-7EAD-4541-BDF2-F5146509270A}" srcOrd="1" destOrd="0" presId="urn:microsoft.com/office/officeart/2008/layout/HorizontalMultiLevelHierarchy"/>
    <dgm:cxn modelId="{15D4565C-1789-4B52-83E6-D4733FB939C1}" type="presParOf" srcId="{6A77BA37-CDF7-4A86-BF3F-F7213F27EA1D}" destId="{8A1351F3-DE8B-43FE-B2B4-88F80DBE9F21}" srcOrd="0" destOrd="0" presId="urn:microsoft.com/office/officeart/2008/layout/HorizontalMultiLevelHierarchy"/>
    <dgm:cxn modelId="{FD0439CF-E7B8-495B-A304-184CBCD7044B}" type="presParOf" srcId="{8A1351F3-DE8B-43FE-B2B4-88F80DBE9F21}" destId="{3BD6CE84-7769-4A0B-AAD4-2F1E6DE6F20F}" srcOrd="0" destOrd="0" presId="urn:microsoft.com/office/officeart/2008/layout/HorizontalMultiLevelHierarchy"/>
    <dgm:cxn modelId="{3BB99F50-57F8-4CBA-AD1E-F1CCCBDA44B7}" type="presParOf" srcId="{8A1351F3-DE8B-43FE-B2B4-88F80DBE9F21}" destId="{520094CA-1AFA-4B64-80BF-88A89273477F}" srcOrd="1" destOrd="0" presId="urn:microsoft.com/office/officeart/2008/layout/HorizontalMultiLevelHierarchy"/>
    <dgm:cxn modelId="{FEED6A15-1AC8-4480-BE39-0794352B4731}" type="presParOf" srcId="{520094CA-1AFA-4B64-80BF-88A89273477F}" destId="{A3DD23B0-816E-4129-A8DC-147D8700CB8C}" srcOrd="0" destOrd="0" presId="urn:microsoft.com/office/officeart/2008/layout/HorizontalMultiLevelHierarchy"/>
    <dgm:cxn modelId="{735F9722-EA12-4618-884C-15C09D1C3059}" type="presParOf" srcId="{A3DD23B0-816E-4129-A8DC-147D8700CB8C}" destId="{1F0343D8-698D-4F38-9B0B-D351C8EDC298}" srcOrd="0" destOrd="0" presId="urn:microsoft.com/office/officeart/2008/layout/HorizontalMultiLevelHierarchy"/>
    <dgm:cxn modelId="{7E8F279F-F451-483F-BE5A-36984EB354F6}" type="presParOf" srcId="{520094CA-1AFA-4B64-80BF-88A89273477F}" destId="{3A4DA595-1F70-436A-81F4-476FAD2344D7}" srcOrd="1" destOrd="0" presId="urn:microsoft.com/office/officeart/2008/layout/HorizontalMultiLevelHierarchy"/>
    <dgm:cxn modelId="{39BD9B86-16C9-40F7-9920-017ABEED2852}" type="presParOf" srcId="{3A4DA595-1F70-436A-81F4-476FAD2344D7}" destId="{4167DFBA-78D2-421C-99E0-4E7E7DCB375F}" srcOrd="0" destOrd="0" presId="urn:microsoft.com/office/officeart/2008/layout/HorizontalMultiLevelHierarchy"/>
    <dgm:cxn modelId="{8A1E7B22-D416-4E42-9EFF-6FBB6922DCC2}" type="presParOf" srcId="{3A4DA595-1F70-436A-81F4-476FAD2344D7}" destId="{28FEB0F6-64D8-495C-8980-1C65BC3CB7AC}" srcOrd="1" destOrd="0" presId="urn:microsoft.com/office/officeart/2008/layout/HorizontalMultiLevelHierarchy"/>
    <dgm:cxn modelId="{2048FA7D-C5A7-4774-93CD-679168AAB5F6}" type="presParOf" srcId="{520094CA-1AFA-4B64-80BF-88A89273477F}" destId="{3304FAAD-4849-4977-B861-8084CF4B80EF}" srcOrd="2" destOrd="0" presId="urn:microsoft.com/office/officeart/2008/layout/HorizontalMultiLevelHierarchy"/>
    <dgm:cxn modelId="{76075851-0F30-4CBA-8EA0-FFF6BDAC0697}" type="presParOf" srcId="{3304FAAD-4849-4977-B861-8084CF4B80EF}" destId="{09E8B8D3-CBEF-475B-BCDB-A3C24030F862}" srcOrd="0" destOrd="0" presId="urn:microsoft.com/office/officeart/2008/layout/HorizontalMultiLevelHierarchy"/>
    <dgm:cxn modelId="{8F125EAD-1F4F-4610-8B7E-6CC001F0A048}" type="presParOf" srcId="{520094CA-1AFA-4B64-80BF-88A89273477F}" destId="{2378C77A-C6C6-465A-BD98-3407FF2BFD46}" srcOrd="3" destOrd="0" presId="urn:microsoft.com/office/officeart/2008/layout/HorizontalMultiLevelHierarchy"/>
    <dgm:cxn modelId="{9516AA9E-6D26-44E8-ABCB-C11085FC9760}" type="presParOf" srcId="{2378C77A-C6C6-465A-BD98-3407FF2BFD46}" destId="{490478F6-D218-47D0-BC93-D34D2D7700ED}" srcOrd="0" destOrd="0" presId="urn:microsoft.com/office/officeart/2008/layout/HorizontalMultiLevelHierarchy"/>
    <dgm:cxn modelId="{BFE8F96A-2260-44AA-841A-7DAE772EC462}" type="presParOf" srcId="{2378C77A-C6C6-465A-BD98-3407FF2BFD46}" destId="{F6004BB6-B8E8-40DB-AAB7-0671935348AC}" srcOrd="1" destOrd="0" presId="urn:microsoft.com/office/officeart/2008/layout/HorizontalMultiLevelHierarchy"/>
    <dgm:cxn modelId="{16C23840-C84B-4838-9A64-A74E3E892A61}" type="presParOf" srcId="{520094CA-1AFA-4B64-80BF-88A89273477F}" destId="{7BF6825E-D5CF-414A-A7DD-FCDDBC2014E0}" srcOrd="4" destOrd="0" presId="urn:microsoft.com/office/officeart/2008/layout/HorizontalMultiLevelHierarchy"/>
    <dgm:cxn modelId="{7101E90D-DB01-4B3A-9B13-022B8C6F8134}" type="presParOf" srcId="{7BF6825E-D5CF-414A-A7DD-FCDDBC2014E0}" destId="{543D78AB-857B-43F7-98AC-080CCA35FADA}" srcOrd="0" destOrd="0" presId="urn:microsoft.com/office/officeart/2008/layout/HorizontalMultiLevelHierarchy"/>
    <dgm:cxn modelId="{FAC54081-3814-47FD-B92D-DBC2A2FB0EA5}" type="presParOf" srcId="{520094CA-1AFA-4B64-80BF-88A89273477F}" destId="{F4D98D85-5FAB-45F2-8DDD-85843A8316F3}" srcOrd="5" destOrd="0" presId="urn:microsoft.com/office/officeart/2008/layout/HorizontalMultiLevelHierarchy"/>
    <dgm:cxn modelId="{F9AF1C74-040F-4845-8422-880D4BB31D28}" type="presParOf" srcId="{F4D98D85-5FAB-45F2-8DDD-85843A8316F3}" destId="{5F083B2A-60BD-4C0A-8149-1924DD4EED7A}" srcOrd="0" destOrd="0" presId="urn:microsoft.com/office/officeart/2008/layout/HorizontalMultiLevelHierarchy"/>
    <dgm:cxn modelId="{BDCEAD71-9F5C-4544-85F4-8CFB6583AEFA}" type="presParOf" srcId="{F4D98D85-5FAB-45F2-8DDD-85843A8316F3}" destId="{43BD9E81-1C72-4B6A-8769-303083786910}" srcOrd="1" destOrd="0" presId="urn:microsoft.com/office/officeart/2008/layout/HorizontalMultiLevelHierarchy"/>
    <dgm:cxn modelId="{AD8D5ECF-9013-4241-BA40-2F1504A91B4C}" type="presParOf" srcId="{520094CA-1AFA-4B64-80BF-88A89273477F}" destId="{63F1C763-870F-4F8D-95F2-A7611E97D654}" srcOrd="6" destOrd="0" presId="urn:microsoft.com/office/officeart/2008/layout/HorizontalMultiLevelHierarchy"/>
    <dgm:cxn modelId="{BAE2864E-1EB0-4F52-BAA0-2FF9C76A82D5}" type="presParOf" srcId="{63F1C763-870F-4F8D-95F2-A7611E97D654}" destId="{0B7D795A-7EAD-4541-BDF2-F5146509270A}" srcOrd="0" destOrd="0" presId="urn:microsoft.com/office/officeart/2008/layout/HorizontalMultiLevelHierarchy"/>
    <dgm:cxn modelId="{F21E145B-A979-42DA-B814-76585575351B}" type="presParOf" srcId="{520094CA-1AFA-4B64-80BF-88A89273477F}" destId="{A495DE4E-85BC-428B-A0B2-85A5DDADCD03}" srcOrd="7" destOrd="0" presId="urn:microsoft.com/office/officeart/2008/layout/HorizontalMultiLevelHierarchy"/>
    <dgm:cxn modelId="{4D83CD0F-8D92-439B-85A1-586F5644F3CC}" type="presParOf" srcId="{A495DE4E-85BC-428B-A0B2-85A5DDADCD03}" destId="{DF5D969F-A873-4267-8FE4-99B6DCDE7977}" srcOrd="0" destOrd="0" presId="urn:microsoft.com/office/officeart/2008/layout/HorizontalMultiLevelHierarchy"/>
    <dgm:cxn modelId="{53F8EC9C-CE15-441D-BA42-BCDEF29F5D41}" type="presParOf" srcId="{A495DE4E-85BC-428B-A0B2-85A5DDADCD03}" destId="{CE1178A4-C81B-4C54-97AA-FA6B5F849778}" srcOrd="1" destOrd="0" presId="urn:microsoft.com/office/officeart/2008/layout/HorizontalMultiLevelHierarchy"/>
    <dgm:cxn modelId="{0A880A08-A348-4AFA-A446-AD93FD6B7C44}" type="presParOf" srcId="{520094CA-1AFA-4B64-80BF-88A89273477F}" destId="{6308C776-12B8-45D1-A869-B065B198D789}" srcOrd="8" destOrd="0" presId="urn:microsoft.com/office/officeart/2008/layout/HorizontalMultiLevelHierarchy"/>
    <dgm:cxn modelId="{328C2588-A5AE-4DDE-8BC3-50CEE4C82B9B}" type="presParOf" srcId="{6308C776-12B8-45D1-A869-B065B198D789}" destId="{75C000F3-167A-456F-A6FD-9A753A5BA93F}" srcOrd="0" destOrd="0" presId="urn:microsoft.com/office/officeart/2008/layout/HorizontalMultiLevelHierarchy"/>
    <dgm:cxn modelId="{12B736F9-19BD-4C06-ADBF-67EF3EF98D8E}" type="presParOf" srcId="{520094CA-1AFA-4B64-80BF-88A89273477F}" destId="{432A2EAE-7213-4EAC-AE06-DA069A806C06}" srcOrd="9" destOrd="0" presId="urn:microsoft.com/office/officeart/2008/layout/HorizontalMultiLevelHierarchy"/>
    <dgm:cxn modelId="{D285BB71-56E9-4210-B7E4-6C4BCF96168B}" type="presParOf" srcId="{432A2EAE-7213-4EAC-AE06-DA069A806C06}" destId="{1A900E39-DB61-4568-ACDE-540BC345D6B1}" srcOrd="0" destOrd="0" presId="urn:microsoft.com/office/officeart/2008/layout/HorizontalMultiLevelHierarchy"/>
    <dgm:cxn modelId="{530C20ED-FF63-42E7-AFAD-0B8890D35CE8}" type="presParOf" srcId="{432A2EAE-7213-4EAC-AE06-DA069A806C06}" destId="{777AFCA4-39D7-476F-B547-9C47DC9BBA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FB389E-1857-4531-ABF8-DFAB9C51B576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3F6101-14B1-4866-9406-493640964DEE}">
      <dgm:prSet phldrT="[Текст]" custT="1"/>
      <dgm:spPr/>
      <dgm:t>
        <a:bodyPr/>
        <a:lstStyle/>
        <a:p>
          <a:r>
            <a:rPr lang="ru-RU" sz="1800" b="1" dirty="0" smtClean="0"/>
            <a:t>Приказ Минздрава России от 28.06.2016 N 423н</a:t>
          </a:r>
        </a:p>
        <a:p>
          <a:r>
            <a:rPr lang="ru-RU" sz="1600" dirty="0" smtClean="0"/>
            <a:t>"О внесении изменений в Правила обязательного медицинского страхования, утвержденные приказом Министерства здравоохранения и социального развития Российской Федерации от 28 февраля 2011 г. N 158н, и форму типового договора о финансовом обеспечении обязательного медицинского страхования, утвержденную приказом Министерства здравоохранения и социального развития Российской Федерации от 9 сентября 2011 г. N 1030н"</a:t>
          </a:r>
        </a:p>
        <a:p>
          <a:r>
            <a:rPr lang="ru-RU" sz="1600" dirty="0" smtClean="0"/>
            <a:t>(Зарегистрирован в Минюсте России 18.07.2016 N 42892)</a:t>
          </a:r>
          <a:endParaRPr lang="ru-RU" sz="1600" dirty="0"/>
        </a:p>
      </dgm:t>
    </dgm:pt>
    <dgm:pt modelId="{718B9E86-6273-4154-9F9E-F4B0BF4E4407}" type="parTrans" cxnId="{2D9EDB1A-3073-4693-99E5-46A54F5E6BF5}">
      <dgm:prSet/>
      <dgm:spPr/>
      <dgm:t>
        <a:bodyPr/>
        <a:lstStyle/>
        <a:p>
          <a:endParaRPr lang="ru-RU"/>
        </a:p>
      </dgm:t>
    </dgm:pt>
    <dgm:pt modelId="{153DC472-ECB1-484A-B1CD-224AE31DE96A}" type="sibTrans" cxnId="{2D9EDB1A-3073-4693-99E5-46A54F5E6BF5}">
      <dgm:prSet/>
      <dgm:spPr/>
      <dgm:t>
        <a:bodyPr/>
        <a:lstStyle/>
        <a:p>
          <a:endParaRPr lang="ru-RU"/>
        </a:p>
      </dgm:t>
    </dgm:pt>
    <dgm:pt modelId="{07FE4292-509C-40DE-AF65-7A04B232E8CF}">
      <dgm:prSet phldrT="[Текст]"/>
      <dgm:spPr/>
      <dgm:t>
        <a:bodyPr/>
        <a:lstStyle/>
        <a:p>
          <a:r>
            <a:rPr lang="ru-RU" dirty="0" smtClean="0"/>
            <a:t>Актуализирована глава 15 Правил обязательного медицинского страхования «Порядок информационного сопровождения застрахованных лиц на всех этапах оказания им медицинской помощи»</a:t>
          </a:r>
          <a:endParaRPr lang="ru-RU" dirty="0"/>
        </a:p>
      </dgm:t>
    </dgm:pt>
    <dgm:pt modelId="{7830557D-23F2-4882-8330-F45871966671}" type="parTrans" cxnId="{FB520251-4A7A-4A3F-A6E8-48F38E6D400B}">
      <dgm:prSet/>
      <dgm:spPr/>
      <dgm:t>
        <a:bodyPr/>
        <a:lstStyle/>
        <a:p>
          <a:endParaRPr lang="ru-RU"/>
        </a:p>
      </dgm:t>
    </dgm:pt>
    <dgm:pt modelId="{000D2284-F99C-41AA-B414-48529EC8F579}" type="sibTrans" cxnId="{FB520251-4A7A-4A3F-A6E8-48F38E6D400B}">
      <dgm:prSet/>
      <dgm:spPr/>
      <dgm:t>
        <a:bodyPr/>
        <a:lstStyle/>
        <a:p>
          <a:endParaRPr lang="ru-RU"/>
        </a:p>
      </dgm:t>
    </dgm:pt>
    <dgm:pt modelId="{53B1DB94-F7BA-442E-894F-A0C8617DC691}">
      <dgm:prSet phldrT="[Текст]"/>
      <dgm:spPr/>
      <dgm:t>
        <a:bodyPr/>
        <a:lstStyle/>
        <a:p>
          <a:r>
            <a:rPr lang="ru-RU" dirty="0" smtClean="0"/>
            <a:t>Введено понятие «Страховой представитель» - уполномоченное лицо страховой медицинской организации по работе с застрахованными лицами</a:t>
          </a:r>
          <a:endParaRPr lang="ru-RU" dirty="0"/>
        </a:p>
      </dgm:t>
    </dgm:pt>
    <dgm:pt modelId="{7B928B48-D8C9-47EF-B794-E5353750FA11}" type="parTrans" cxnId="{EDF8BF08-2414-4CA6-B91F-537FB0AB0BB3}">
      <dgm:prSet/>
      <dgm:spPr/>
      <dgm:t>
        <a:bodyPr/>
        <a:lstStyle/>
        <a:p>
          <a:endParaRPr lang="ru-RU"/>
        </a:p>
      </dgm:t>
    </dgm:pt>
    <dgm:pt modelId="{EAA01F3A-8AB7-4D0E-9D47-221138CAF0F0}" type="sibTrans" cxnId="{EDF8BF08-2414-4CA6-B91F-537FB0AB0BB3}">
      <dgm:prSet/>
      <dgm:spPr/>
      <dgm:t>
        <a:bodyPr/>
        <a:lstStyle/>
        <a:p>
          <a:endParaRPr lang="ru-RU"/>
        </a:p>
      </dgm:t>
    </dgm:pt>
    <dgm:pt modelId="{2E23E221-98CF-4A78-B109-FEE041E9FE57}" type="pres">
      <dgm:prSet presAssocID="{42FB389E-1857-4531-ABF8-DFAB9C51B5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77EAD9-FA82-48FE-8F7D-1F459BC25BC4}" type="pres">
      <dgm:prSet presAssocID="{E23F6101-14B1-4866-9406-493640964DEE}" presName="hierRoot1" presStyleCnt="0"/>
      <dgm:spPr/>
    </dgm:pt>
    <dgm:pt modelId="{38A3634C-00B0-4C94-A92D-31770F0D1B72}" type="pres">
      <dgm:prSet presAssocID="{E23F6101-14B1-4866-9406-493640964DEE}" presName="composite" presStyleCnt="0"/>
      <dgm:spPr/>
    </dgm:pt>
    <dgm:pt modelId="{9F019F5E-03E3-427B-8AC2-B8B62E939DE4}" type="pres">
      <dgm:prSet presAssocID="{E23F6101-14B1-4866-9406-493640964DEE}" presName="background" presStyleLbl="node0" presStyleIdx="0" presStyleCnt="1"/>
      <dgm:spPr/>
    </dgm:pt>
    <dgm:pt modelId="{E1799359-72A7-4129-BF2F-A8AD48CEE80A}" type="pres">
      <dgm:prSet presAssocID="{E23F6101-14B1-4866-9406-493640964DEE}" presName="text" presStyleLbl="fgAcc0" presStyleIdx="0" presStyleCnt="1" custScaleX="251636" custScaleY="126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F0941B-6B57-4538-98E7-618AD3CCD9AE}" type="pres">
      <dgm:prSet presAssocID="{E23F6101-14B1-4866-9406-493640964DEE}" presName="hierChild2" presStyleCnt="0"/>
      <dgm:spPr/>
    </dgm:pt>
    <dgm:pt modelId="{02366D06-7D8A-46FB-88C3-38160F37AA5E}" type="pres">
      <dgm:prSet presAssocID="{7830557D-23F2-4882-8330-F4587196667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64E6306-F614-4CD3-9DD1-F72B6EE718FA}" type="pres">
      <dgm:prSet presAssocID="{07FE4292-509C-40DE-AF65-7A04B232E8CF}" presName="hierRoot2" presStyleCnt="0"/>
      <dgm:spPr/>
    </dgm:pt>
    <dgm:pt modelId="{3D8DF4BF-C7F6-4098-BBB5-61AAAEA91242}" type="pres">
      <dgm:prSet presAssocID="{07FE4292-509C-40DE-AF65-7A04B232E8CF}" presName="composite2" presStyleCnt="0"/>
      <dgm:spPr/>
    </dgm:pt>
    <dgm:pt modelId="{00FB2DE6-8A3F-4074-92DE-2EB842A85B6E}" type="pres">
      <dgm:prSet presAssocID="{07FE4292-509C-40DE-AF65-7A04B232E8CF}" presName="background2" presStyleLbl="node2" presStyleIdx="0" presStyleCnt="2"/>
      <dgm:spPr/>
    </dgm:pt>
    <dgm:pt modelId="{091E4B98-ACF2-4131-9492-E753F93344C8}" type="pres">
      <dgm:prSet presAssocID="{07FE4292-509C-40DE-AF65-7A04B232E8C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B0C952-642C-4E9C-9D5A-2ECC651A26C2}" type="pres">
      <dgm:prSet presAssocID="{07FE4292-509C-40DE-AF65-7A04B232E8CF}" presName="hierChild3" presStyleCnt="0"/>
      <dgm:spPr/>
    </dgm:pt>
    <dgm:pt modelId="{E39D0977-D563-4D27-91AA-02CB62449432}" type="pres">
      <dgm:prSet presAssocID="{7B928B48-D8C9-47EF-B794-E5353750FA1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D9700DD-D5D0-43B8-889E-14D1CAD2219F}" type="pres">
      <dgm:prSet presAssocID="{53B1DB94-F7BA-442E-894F-A0C8617DC691}" presName="hierRoot2" presStyleCnt="0"/>
      <dgm:spPr/>
    </dgm:pt>
    <dgm:pt modelId="{50FDE382-A26A-4F20-85E9-37376F33420A}" type="pres">
      <dgm:prSet presAssocID="{53B1DB94-F7BA-442E-894F-A0C8617DC691}" presName="composite2" presStyleCnt="0"/>
      <dgm:spPr/>
    </dgm:pt>
    <dgm:pt modelId="{059BFA13-0489-4F71-8729-CC3963791FB6}" type="pres">
      <dgm:prSet presAssocID="{53B1DB94-F7BA-442E-894F-A0C8617DC691}" presName="background2" presStyleLbl="node2" presStyleIdx="1" presStyleCnt="2"/>
      <dgm:spPr/>
    </dgm:pt>
    <dgm:pt modelId="{B4916A1C-5093-4DDD-8A12-1ECD100BEAAD}" type="pres">
      <dgm:prSet presAssocID="{53B1DB94-F7BA-442E-894F-A0C8617DC69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F35AC4-94BA-451E-8D7A-B3481DB968F1}" type="pres">
      <dgm:prSet presAssocID="{53B1DB94-F7BA-442E-894F-A0C8617DC691}" presName="hierChild3" presStyleCnt="0"/>
      <dgm:spPr/>
    </dgm:pt>
  </dgm:ptLst>
  <dgm:cxnLst>
    <dgm:cxn modelId="{9C6F407A-BC89-430E-9345-E4A671BAE110}" type="presOf" srcId="{7B928B48-D8C9-47EF-B794-E5353750FA11}" destId="{E39D0977-D563-4D27-91AA-02CB62449432}" srcOrd="0" destOrd="0" presId="urn:microsoft.com/office/officeart/2005/8/layout/hierarchy1"/>
    <dgm:cxn modelId="{EDF8BF08-2414-4CA6-B91F-537FB0AB0BB3}" srcId="{E23F6101-14B1-4866-9406-493640964DEE}" destId="{53B1DB94-F7BA-442E-894F-A0C8617DC691}" srcOrd="1" destOrd="0" parTransId="{7B928B48-D8C9-47EF-B794-E5353750FA11}" sibTransId="{EAA01F3A-8AB7-4D0E-9D47-221138CAF0F0}"/>
    <dgm:cxn modelId="{37C375D0-2064-4A1D-80B3-2D3DE2AA94AC}" type="presOf" srcId="{07FE4292-509C-40DE-AF65-7A04B232E8CF}" destId="{091E4B98-ACF2-4131-9492-E753F93344C8}" srcOrd="0" destOrd="0" presId="urn:microsoft.com/office/officeart/2005/8/layout/hierarchy1"/>
    <dgm:cxn modelId="{FED0247E-1887-4364-8D94-941FAFCA70B7}" type="presOf" srcId="{53B1DB94-F7BA-442E-894F-A0C8617DC691}" destId="{B4916A1C-5093-4DDD-8A12-1ECD100BEAAD}" srcOrd="0" destOrd="0" presId="urn:microsoft.com/office/officeart/2005/8/layout/hierarchy1"/>
    <dgm:cxn modelId="{B9DC8574-02B5-4E75-A60D-2CB31EB247C5}" type="presOf" srcId="{E23F6101-14B1-4866-9406-493640964DEE}" destId="{E1799359-72A7-4129-BF2F-A8AD48CEE80A}" srcOrd="0" destOrd="0" presId="urn:microsoft.com/office/officeart/2005/8/layout/hierarchy1"/>
    <dgm:cxn modelId="{FB520251-4A7A-4A3F-A6E8-48F38E6D400B}" srcId="{E23F6101-14B1-4866-9406-493640964DEE}" destId="{07FE4292-509C-40DE-AF65-7A04B232E8CF}" srcOrd="0" destOrd="0" parTransId="{7830557D-23F2-4882-8330-F45871966671}" sibTransId="{000D2284-F99C-41AA-B414-48529EC8F579}"/>
    <dgm:cxn modelId="{AAD02A29-BAAE-492F-9CCB-796CCE07F769}" type="presOf" srcId="{7830557D-23F2-4882-8330-F45871966671}" destId="{02366D06-7D8A-46FB-88C3-38160F37AA5E}" srcOrd="0" destOrd="0" presId="urn:microsoft.com/office/officeart/2005/8/layout/hierarchy1"/>
    <dgm:cxn modelId="{2D9EDB1A-3073-4693-99E5-46A54F5E6BF5}" srcId="{42FB389E-1857-4531-ABF8-DFAB9C51B576}" destId="{E23F6101-14B1-4866-9406-493640964DEE}" srcOrd="0" destOrd="0" parTransId="{718B9E86-6273-4154-9F9E-F4B0BF4E4407}" sibTransId="{153DC472-ECB1-484A-B1CD-224AE31DE96A}"/>
    <dgm:cxn modelId="{93E2EADD-F2FD-439D-9319-8110600848EC}" type="presOf" srcId="{42FB389E-1857-4531-ABF8-DFAB9C51B576}" destId="{2E23E221-98CF-4A78-B109-FEE041E9FE57}" srcOrd="0" destOrd="0" presId="urn:microsoft.com/office/officeart/2005/8/layout/hierarchy1"/>
    <dgm:cxn modelId="{5B05C295-7057-43F3-8A4A-14636FC15A08}" type="presParOf" srcId="{2E23E221-98CF-4A78-B109-FEE041E9FE57}" destId="{3477EAD9-FA82-48FE-8F7D-1F459BC25BC4}" srcOrd="0" destOrd="0" presId="urn:microsoft.com/office/officeart/2005/8/layout/hierarchy1"/>
    <dgm:cxn modelId="{07835BCB-559D-4B85-896F-B369219D1357}" type="presParOf" srcId="{3477EAD9-FA82-48FE-8F7D-1F459BC25BC4}" destId="{38A3634C-00B0-4C94-A92D-31770F0D1B72}" srcOrd="0" destOrd="0" presId="urn:microsoft.com/office/officeart/2005/8/layout/hierarchy1"/>
    <dgm:cxn modelId="{7D99B648-D5D9-43DD-B18F-EA1D8212D344}" type="presParOf" srcId="{38A3634C-00B0-4C94-A92D-31770F0D1B72}" destId="{9F019F5E-03E3-427B-8AC2-B8B62E939DE4}" srcOrd="0" destOrd="0" presId="urn:microsoft.com/office/officeart/2005/8/layout/hierarchy1"/>
    <dgm:cxn modelId="{E2E33A1A-A3A7-4A72-84CB-1F502FA7C8BF}" type="presParOf" srcId="{38A3634C-00B0-4C94-A92D-31770F0D1B72}" destId="{E1799359-72A7-4129-BF2F-A8AD48CEE80A}" srcOrd="1" destOrd="0" presId="urn:microsoft.com/office/officeart/2005/8/layout/hierarchy1"/>
    <dgm:cxn modelId="{5EA97C66-B69D-4880-992C-37E15C892778}" type="presParOf" srcId="{3477EAD9-FA82-48FE-8F7D-1F459BC25BC4}" destId="{3FF0941B-6B57-4538-98E7-618AD3CCD9AE}" srcOrd="1" destOrd="0" presId="urn:microsoft.com/office/officeart/2005/8/layout/hierarchy1"/>
    <dgm:cxn modelId="{CD95CA83-39A2-4531-A115-11B8DFF23802}" type="presParOf" srcId="{3FF0941B-6B57-4538-98E7-618AD3CCD9AE}" destId="{02366D06-7D8A-46FB-88C3-38160F37AA5E}" srcOrd="0" destOrd="0" presId="urn:microsoft.com/office/officeart/2005/8/layout/hierarchy1"/>
    <dgm:cxn modelId="{5B1E1D4E-455B-44F7-8827-42CD84FF266B}" type="presParOf" srcId="{3FF0941B-6B57-4538-98E7-618AD3CCD9AE}" destId="{664E6306-F614-4CD3-9DD1-F72B6EE718FA}" srcOrd="1" destOrd="0" presId="urn:microsoft.com/office/officeart/2005/8/layout/hierarchy1"/>
    <dgm:cxn modelId="{5FD7B929-9CAE-4CB9-A50D-6DBC40D7C7C1}" type="presParOf" srcId="{664E6306-F614-4CD3-9DD1-F72B6EE718FA}" destId="{3D8DF4BF-C7F6-4098-BBB5-61AAAEA91242}" srcOrd="0" destOrd="0" presId="urn:microsoft.com/office/officeart/2005/8/layout/hierarchy1"/>
    <dgm:cxn modelId="{0A0D7E02-4E04-479B-9C07-8A2EFC123168}" type="presParOf" srcId="{3D8DF4BF-C7F6-4098-BBB5-61AAAEA91242}" destId="{00FB2DE6-8A3F-4074-92DE-2EB842A85B6E}" srcOrd="0" destOrd="0" presId="urn:microsoft.com/office/officeart/2005/8/layout/hierarchy1"/>
    <dgm:cxn modelId="{39BD74A0-B19F-4A1F-A15E-E2ED524121EA}" type="presParOf" srcId="{3D8DF4BF-C7F6-4098-BBB5-61AAAEA91242}" destId="{091E4B98-ACF2-4131-9492-E753F93344C8}" srcOrd="1" destOrd="0" presId="urn:microsoft.com/office/officeart/2005/8/layout/hierarchy1"/>
    <dgm:cxn modelId="{718E1C11-ED19-46F2-A8AB-437D8C364F8F}" type="presParOf" srcId="{664E6306-F614-4CD3-9DD1-F72B6EE718FA}" destId="{31B0C952-642C-4E9C-9D5A-2ECC651A26C2}" srcOrd="1" destOrd="0" presId="urn:microsoft.com/office/officeart/2005/8/layout/hierarchy1"/>
    <dgm:cxn modelId="{8E430A4C-F059-4646-B16A-6AC4E04C8DC0}" type="presParOf" srcId="{3FF0941B-6B57-4538-98E7-618AD3CCD9AE}" destId="{E39D0977-D563-4D27-91AA-02CB62449432}" srcOrd="2" destOrd="0" presId="urn:microsoft.com/office/officeart/2005/8/layout/hierarchy1"/>
    <dgm:cxn modelId="{BC5F425F-0FC3-46EB-BCEB-586DD4D28F78}" type="presParOf" srcId="{3FF0941B-6B57-4538-98E7-618AD3CCD9AE}" destId="{6D9700DD-D5D0-43B8-889E-14D1CAD2219F}" srcOrd="3" destOrd="0" presId="urn:microsoft.com/office/officeart/2005/8/layout/hierarchy1"/>
    <dgm:cxn modelId="{3EC6234B-90F6-4860-A3CE-48D85912CA53}" type="presParOf" srcId="{6D9700DD-D5D0-43B8-889E-14D1CAD2219F}" destId="{50FDE382-A26A-4F20-85E9-37376F33420A}" srcOrd="0" destOrd="0" presId="urn:microsoft.com/office/officeart/2005/8/layout/hierarchy1"/>
    <dgm:cxn modelId="{34BFA1ED-C2B6-4B01-8BE4-07EDCE20F418}" type="presParOf" srcId="{50FDE382-A26A-4F20-85E9-37376F33420A}" destId="{059BFA13-0489-4F71-8729-CC3963791FB6}" srcOrd="0" destOrd="0" presId="urn:microsoft.com/office/officeart/2005/8/layout/hierarchy1"/>
    <dgm:cxn modelId="{15A92E2C-AFC9-46E3-B41E-E782D84FAD8D}" type="presParOf" srcId="{50FDE382-A26A-4F20-85E9-37376F33420A}" destId="{B4916A1C-5093-4DDD-8A12-1ECD100BEAAD}" srcOrd="1" destOrd="0" presId="urn:microsoft.com/office/officeart/2005/8/layout/hierarchy1"/>
    <dgm:cxn modelId="{9E87FD39-DD29-4E57-8CB7-2BE8B9CF2F2D}" type="presParOf" srcId="{6D9700DD-D5D0-43B8-889E-14D1CAD2219F}" destId="{29F35AC4-94BA-451E-8D7A-B3481DB968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EE17B6-ED9E-4B47-98D8-2AECEDFDC73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DB0FF5-16B6-452F-91F2-1F860F414B49}">
      <dgm:prSet phldrT="[Текст]" custT="1"/>
      <dgm:spPr/>
      <dgm:t>
        <a:bodyPr/>
        <a:lstStyle/>
        <a:p>
          <a:r>
            <a:rPr lang="ru-RU" sz="1200" dirty="0" smtClean="0"/>
            <a:t>Страховая медицинская организация обеспечивает информирование застрахованных лиц и их законных представителей о:</a:t>
          </a:r>
          <a:endParaRPr lang="ru-RU" sz="1200" dirty="0"/>
        </a:p>
      </dgm:t>
    </dgm:pt>
    <dgm:pt modelId="{99866AAE-100D-4B69-8BE2-6A0C28DDA480}" type="parTrans" cxnId="{2C64B900-4888-4BBD-8323-867EFA9F8331}">
      <dgm:prSet/>
      <dgm:spPr/>
      <dgm:t>
        <a:bodyPr/>
        <a:lstStyle/>
        <a:p>
          <a:endParaRPr lang="ru-RU" sz="1200"/>
        </a:p>
      </dgm:t>
    </dgm:pt>
    <dgm:pt modelId="{0E095B99-1C06-4668-BCBA-FF4E6EDC136A}" type="sibTrans" cxnId="{2C64B900-4888-4BBD-8323-867EFA9F8331}">
      <dgm:prSet/>
      <dgm:spPr/>
      <dgm:t>
        <a:bodyPr/>
        <a:lstStyle/>
        <a:p>
          <a:endParaRPr lang="ru-RU" sz="1200"/>
        </a:p>
      </dgm:t>
    </dgm:pt>
    <dgm:pt modelId="{12AC46A3-C7F6-40C5-B0A7-F89EC8C3E334}">
      <dgm:prSet phldrT="[Текст]" custT="1"/>
      <dgm:spPr/>
      <dgm:t>
        <a:bodyPr/>
        <a:lstStyle/>
        <a:p>
          <a:r>
            <a:rPr lang="ru-RU" sz="1200" dirty="0" smtClean="0"/>
            <a:t>медицинских организациях, осуществляющих деятельность в сфере ОМС, режиме их работы</a:t>
          </a:r>
          <a:endParaRPr lang="ru-RU" sz="1200" dirty="0"/>
        </a:p>
      </dgm:t>
    </dgm:pt>
    <dgm:pt modelId="{FD06BB08-F6B2-4364-BC24-62D2F4F6CB8D}" type="parTrans" cxnId="{53A56E6A-1C77-4E17-A483-65DC78ACDA04}">
      <dgm:prSet/>
      <dgm:spPr/>
      <dgm:t>
        <a:bodyPr/>
        <a:lstStyle/>
        <a:p>
          <a:endParaRPr lang="ru-RU" sz="1200"/>
        </a:p>
      </dgm:t>
    </dgm:pt>
    <dgm:pt modelId="{54449CB7-1E90-4E5F-ACA3-05F38342C357}" type="sibTrans" cxnId="{53A56E6A-1C77-4E17-A483-65DC78ACDA04}">
      <dgm:prSet/>
      <dgm:spPr/>
      <dgm:t>
        <a:bodyPr/>
        <a:lstStyle/>
        <a:p>
          <a:endParaRPr lang="ru-RU" sz="1200"/>
        </a:p>
      </dgm:t>
    </dgm:pt>
    <dgm:pt modelId="{536D925B-6BA7-4F86-A816-E2BB1BC4BDC3}">
      <dgm:prSet phldrT="[Текст]" custT="1"/>
      <dgm:spPr/>
      <dgm:t>
        <a:bodyPr/>
        <a:lstStyle/>
        <a:p>
          <a:r>
            <a:rPr lang="ru-RU" sz="1200" dirty="0" smtClean="0"/>
            <a:t>праве выбора (замены) и порядке выбора (замены) СМО, МО и врача</a:t>
          </a:r>
          <a:endParaRPr lang="ru-RU" sz="1200" dirty="0"/>
        </a:p>
      </dgm:t>
    </dgm:pt>
    <dgm:pt modelId="{D183ABB9-B172-41CC-A0EF-9B557AD89A38}" type="parTrans" cxnId="{92EDAE48-D022-4DB2-8F58-6AB4EE03DE40}">
      <dgm:prSet/>
      <dgm:spPr/>
      <dgm:t>
        <a:bodyPr/>
        <a:lstStyle/>
        <a:p>
          <a:endParaRPr lang="ru-RU" sz="1200"/>
        </a:p>
      </dgm:t>
    </dgm:pt>
    <dgm:pt modelId="{CB345A62-5FCD-4875-B0FB-5DD8266A069C}" type="sibTrans" cxnId="{92EDAE48-D022-4DB2-8F58-6AB4EE03DE40}">
      <dgm:prSet/>
      <dgm:spPr/>
      <dgm:t>
        <a:bodyPr/>
        <a:lstStyle/>
        <a:p>
          <a:endParaRPr lang="ru-RU" sz="1200"/>
        </a:p>
      </dgm:t>
    </dgm:pt>
    <dgm:pt modelId="{F5CC60CE-C0C7-4048-934C-45E18FECC989}">
      <dgm:prSet phldrT="[Текст]" custT="1"/>
      <dgm:spPr/>
      <dgm:t>
        <a:bodyPr/>
        <a:lstStyle/>
        <a:p>
          <a:r>
            <a:rPr lang="ru-RU" sz="1200" dirty="0" smtClean="0"/>
            <a:t>видах, качестве и об условиях предоставления медицинской помощи в рамках базовой и территориальной программ</a:t>
          </a:r>
          <a:endParaRPr lang="ru-RU" sz="1200" dirty="0"/>
        </a:p>
      </dgm:t>
    </dgm:pt>
    <dgm:pt modelId="{7E9FBEC4-92D6-4DCA-980D-921508CA1807}" type="parTrans" cxnId="{724CD4C3-8E4B-4A44-9B52-5FC2589A8CE7}">
      <dgm:prSet/>
      <dgm:spPr/>
      <dgm:t>
        <a:bodyPr/>
        <a:lstStyle/>
        <a:p>
          <a:endParaRPr lang="ru-RU" sz="1200"/>
        </a:p>
      </dgm:t>
    </dgm:pt>
    <dgm:pt modelId="{183CDE37-E450-45BB-9265-EACA8A29D445}" type="sibTrans" cxnId="{724CD4C3-8E4B-4A44-9B52-5FC2589A8CE7}">
      <dgm:prSet/>
      <dgm:spPr/>
      <dgm:t>
        <a:bodyPr/>
        <a:lstStyle/>
        <a:p>
          <a:endParaRPr lang="ru-RU" sz="1200"/>
        </a:p>
      </dgm:t>
    </dgm:pt>
    <dgm:pt modelId="{6DE845FF-43E3-4417-B27A-B6EDF4997C32}">
      <dgm:prSet phldrT="[Текст]" custT="1"/>
      <dgm:spPr/>
      <dgm:t>
        <a:bodyPr/>
        <a:lstStyle/>
        <a:p>
          <a:r>
            <a:rPr lang="ru-RU" sz="1200" dirty="0" smtClean="0"/>
            <a:t>прохождении диспансеризации и профилактического медицинского осмотра</a:t>
          </a:r>
          <a:endParaRPr lang="ru-RU" sz="1200" dirty="0"/>
        </a:p>
      </dgm:t>
    </dgm:pt>
    <dgm:pt modelId="{7A1B2AE6-13C5-49EF-BB6D-536F8CD0B1A2}" type="parTrans" cxnId="{1F39ED38-B797-4023-8752-45DF071F2CD5}">
      <dgm:prSet/>
      <dgm:spPr/>
      <dgm:t>
        <a:bodyPr/>
        <a:lstStyle/>
        <a:p>
          <a:endParaRPr lang="ru-RU" sz="1200"/>
        </a:p>
      </dgm:t>
    </dgm:pt>
    <dgm:pt modelId="{420500BF-AABA-4FD4-B0D5-BF4B340D1792}" type="sibTrans" cxnId="{1F39ED38-B797-4023-8752-45DF071F2CD5}">
      <dgm:prSet/>
      <dgm:spPr/>
      <dgm:t>
        <a:bodyPr/>
        <a:lstStyle/>
        <a:p>
          <a:endParaRPr lang="ru-RU" sz="1200"/>
        </a:p>
      </dgm:t>
    </dgm:pt>
    <dgm:pt modelId="{8FE9C506-3EE9-448B-AFFD-73FB312F1AD6}">
      <dgm:prSet phldrT="[Текст]" custT="1"/>
      <dgm:spPr/>
      <dgm:t>
        <a:bodyPr/>
        <a:lstStyle/>
        <a:p>
          <a:r>
            <a:rPr lang="ru-RU" sz="1200" dirty="0" smtClean="0"/>
            <a:t>порядке получения полиса</a:t>
          </a:r>
          <a:endParaRPr lang="ru-RU" sz="1200" dirty="0"/>
        </a:p>
      </dgm:t>
    </dgm:pt>
    <dgm:pt modelId="{989558E8-191D-47F0-BDD2-6F4650661148}" type="parTrans" cxnId="{08285023-3646-4391-BF4C-59289860B471}">
      <dgm:prSet/>
      <dgm:spPr/>
      <dgm:t>
        <a:bodyPr/>
        <a:lstStyle/>
        <a:p>
          <a:endParaRPr lang="ru-RU" sz="1200"/>
        </a:p>
      </dgm:t>
    </dgm:pt>
    <dgm:pt modelId="{1A49453C-5C6A-4E83-9689-C64FAA1726C8}" type="sibTrans" cxnId="{08285023-3646-4391-BF4C-59289860B471}">
      <dgm:prSet/>
      <dgm:spPr/>
      <dgm:t>
        <a:bodyPr/>
        <a:lstStyle/>
        <a:p>
          <a:endParaRPr lang="ru-RU" sz="1200"/>
        </a:p>
      </dgm:t>
    </dgm:pt>
    <dgm:pt modelId="{08FF3C10-DEBB-42CF-906F-9C2C1629A8DF}">
      <dgm:prSet phldrT="[Текст]" custT="1"/>
      <dgm:spPr/>
      <dgm:t>
        <a:bodyPr/>
        <a:lstStyle/>
        <a:p>
          <a:r>
            <a:rPr lang="ru-RU" sz="1200" dirty="0" smtClean="0"/>
            <a:t>перечне оказанных медицинских услуг и их стоимости</a:t>
          </a:r>
          <a:endParaRPr lang="ru-RU" sz="1200" dirty="0"/>
        </a:p>
      </dgm:t>
    </dgm:pt>
    <dgm:pt modelId="{22D0769E-15CB-4D88-862B-5272E28502DB}" type="parTrans" cxnId="{66CBBD8B-95D5-43D7-94BB-957B89E14156}">
      <dgm:prSet/>
      <dgm:spPr/>
      <dgm:t>
        <a:bodyPr/>
        <a:lstStyle/>
        <a:p>
          <a:endParaRPr lang="ru-RU" sz="1200"/>
        </a:p>
      </dgm:t>
    </dgm:pt>
    <dgm:pt modelId="{2D9C62FA-A321-4486-96C1-F9A4D3C799CA}" type="sibTrans" cxnId="{66CBBD8B-95D5-43D7-94BB-957B89E14156}">
      <dgm:prSet/>
      <dgm:spPr/>
      <dgm:t>
        <a:bodyPr/>
        <a:lstStyle/>
        <a:p>
          <a:endParaRPr lang="ru-RU" sz="1200"/>
        </a:p>
      </dgm:t>
    </dgm:pt>
    <dgm:pt modelId="{2B82BC9D-133F-42A8-9D58-F70351FDC14C}">
      <dgm:prSet phldrT="[Текст]" custT="1"/>
      <dgm:spPr/>
      <dgm:t>
        <a:bodyPr/>
        <a:lstStyle/>
        <a:p>
          <a:r>
            <a:rPr lang="ru-RU" sz="1200" dirty="0" smtClean="0"/>
            <a:t>выявленных нарушениях по результатам проведенного контроля (по обращениям застрахованных лиц)</a:t>
          </a:r>
          <a:endParaRPr lang="ru-RU" sz="1200" dirty="0"/>
        </a:p>
      </dgm:t>
    </dgm:pt>
    <dgm:pt modelId="{581AA5CD-C8F6-4A1D-9FBB-E58B6939F41B}" type="parTrans" cxnId="{8B503D20-286A-4FF1-B00E-CB6EF5F62DEB}">
      <dgm:prSet/>
      <dgm:spPr/>
      <dgm:t>
        <a:bodyPr/>
        <a:lstStyle/>
        <a:p>
          <a:endParaRPr lang="ru-RU" sz="1200"/>
        </a:p>
      </dgm:t>
    </dgm:pt>
    <dgm:pt modelId="{3E73AFE4-3CCB-4C0C-BCAC-4D4615BB7120}" type="sibTrans" cxnId="{8B503D20-286A-4FF1-B00E-CB6EF5F62DEB}">
      <dgm:prSet/>
      <dgm:spPr/>
      <dgm:t>
        <a:bodyPr/>
        <a:lstStyle/>
        <a:p>
          <a:endParaRPr lang="ru-RU" sz="1200"/>
        </a:p>
      </dgm:t>
    </dgm:pt>
    <dgm:pt modelId="{F78FF8EF-D91C-4243-8B2C-9EEC96EAA8A9}" type="pres">
      <dgm:prSet presAssocID="{B1EE17B6-ED9E-4B47-98D8-2AECEDFDC7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2F49FB-A984-4282-8BC8-75985E7019B1}" type="pres">
      <dgm:prSet presAssocID="{ACDB0FF5-16B6-452F-91F2-1F860F414B49}" presName="centerShape" presStyleLbl="node0" presStyleIdx="0" presStyleCnt="1" custScaleX="169672"/>
      <dgm:spPr/>
      <dgm:t>
        <a:bodyPr/>
        <a:lstStyle/>
        <a:p>
          <a:endParaRPr lang="ru-RU"/>
        </a:p>
      </dgm:t>
    </dgm:pt>
    <dgm:pt modelId="{92D619D9-9ABD-4A4D-83E7-9C37E95D7C2A}" type="pres">
      <dgm:prSet presAssocID="{12AC46A3-C7F6-40C5-B0A7-F89EC8C3E334}" presName="node" presStyleLbl="node1" presStyleIdx="0" presStyleCnt="7" custScaleX="187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8F1F4-35A9-4EB7-B867-576543034C95}" type="pres">
      <dgm:prSet presAssocID="{12AC46A3-C7F6-40C5-B0A7-F89EC8C3E334}" presName="dummy" presStyleCnt="0"/>
      <dgm:spPr/>
    </dgm:pt>
    <dgm:pt modelId="{B9017A76-1B9B-4EAA-ACBF-E9AB95D2A33A}" type="pres">
      <dgm:prSet presAssocID="{54449CB7-1E90-4E5F-ACA3-05F38342C357}" presName="sibTrans" presStyleLbl="sibTrans2D1" presStyleIdx="0" presStyleCnt="7"/>
      <dgm:spPr/>
      <dgm:t>
        <a:bodyPr/>
        <a:lstStyle/>
        <a:p>
          <a:endParaRPr lang="ru-RU"/>
        </a:p>
      </dgm:t>
    </dgm:pt>
    <dgm:pt modelId="{25F9334D-D571-41C1-82BB-8942C60F24C0}" type="pres">
      <dgm:prSet presAssocID="{536D925B-6BA7-4F86-A816-E2BB1BC4BDC3}" presName="node" presStyleLbl="node1" presStyleIdx="1" presStyleCnt="7" custScaleX="225054" custRadScaleRad="108727" custRadScaleInc="25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F525A-7D1B-4650-A653-FE39821279CF}" type="pres">
      <dgm:prSet presAssocID="{536D925B-6BA7-4F86-A816-E2BB1BC4BDC3}" presName="dummy" presStyleCnt="0"/>
      <dgm:spPr/>
    </dgm:pt>
    <dgm:pt modelId="{432827A1-A7F6-4C1F-9038-9879A8739545}" type="pres">
      <dgm:prSet presAssocID="{CB345A62-5FCD-4875-B0FB-5DD8266A069C}" presName="sibTrans" presStyleLbl="sibTrans2D1" presStyleIdx="1" presStyleCnt="7"/>
      <dgm:spPr/>
      <dgm:t>
        <a:bodyPr/>
        <a:lstStyle/>
        <a:p>
          <a:endParaRPr lang="ru-RU"/>
        </a:p>
      </dgm:t>
    </dgm:pt>
    <dgm:pt modelId="{77A37D72-4866-444C-B48D-7FF293E2B541}" type="pres">
      <dgm:prSet presAssocID="{8FE9C506-3EE9-448B-AFFD-73FB312F1AD6}" presName="node" presStyleLbl="node1" presStyleIdx="2" presStyleCnt="7" custScaleX="206653" custRadScaleRad="122420" custRadScaleInc="-62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9BAB0-93F0-4729-85F7-FD8D63BFFCA8}" type="pres">
      <dgm:prSet presAssocID="{8FE9C506-3EE9-448B-AFFD-73FB312F1AD6}" presName="dummy" presStyleCnt="0"/>
      <dgm:spPr/>
    </dgm:pt>
    <dgm:pt modelId="{B03E9E5B-9FAC-4E91-A504-0E4B7C5E499E}" type="pres">
      <dgm:prSet presAssocID="{1A49453C-5C6A-4E83-9689-C64FAA1726C8}" presName="sibTrans" presStyleLbl="sibTrans2D1" presStyleIdx="2" presStyleCnt="7"/>
      <dgm:spPr/>
      <dgm:t>
        <a:bodyPr/>
        <a:lstStyle/>
        <a:p>
          <a:endParaRPr lang="ru-RU"/>
        </a:p>
      </dgm:t>
    </dgm:pt>
    <dgm:pt modelId="{221ACDC9-422A-45C8-82E6-DD6DCBE41BBC}" type="pres">
      <dgm:prSet presAssocID="{F5CC60CE-C0C7-4048-934C-45E18FECC989}" presName="node" presStyleLbl="node1" presStyleIdx="3" presStyleCnt="7" custScaleX="246785" custRadScaleRad="121061" custRadScaleInc="-106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06607-4C42-46A8-9724-25AC46272143}" type="pres">
      <dgm:prSet presAssocID="{F5CC60CE-C0C7-4048-934C-45E18FECC989}" presName="dummy" presStyleCnt="0"/>
      <dgm:spPr/>
    </dgm:pt>
    <dgm:pt modelId="{71AFF32B-62D9-46CA-AA0D-8A81378F141F}" type="pres">
      <dgm:prSet presAssocID="{183CDE37-E450-45BB-9265-EACA8A29D445}" presName="sibTrans" presStyleLbl="sibTrans2D1" presStyleIdx="3" presStyleCnt="7"/>
      <dgm:spPr/>
      <dgm:t>
        <a:bodyPr/>
        <a:lstStyle/>
        <a:p>
          <a:endParaRPr lang="ru-RU"/>
        </a:p>
      </dgm:t>
    </dgm:pt>
    <dgm:pt modelId="{43DBC5AA-E6FC-4B14-9013-FF36C8E6578A}" type="pres">
      <dgm:prSet presAssocID="{6DE845FF-43E3-4417-B27A-B6EDF4997C32}" presName="node" presStyleLbl="node1" presStyleIdx="4" presStyleCnt="7" custScaleX="252053" custRadScaleRad="104468" custRadScaleInc="36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FB257-F8C4-491B-8CB6-0975D6F7028C}" type="pres">
      <dgm:prSet presAssocID="{6DE845FF-43E3-4417-B27A-B6EDF4997C32}" presName="dummy" presStyleCnt="0"/>
      <dgm:spPr/>
    </dgm:pt>
    <dgm:pt modelId="{8142CBA1-3B76-4BD3-A8D9-822735E3A5DD}" type="pres">
      <dgm:prSet presAssocID="{420500BF-AABA-4FD4-B0D5-BF4B340D1792}" presName="sibTrans" presStyleLbl="sibTrans2D1" presStyleIdx="4" presStyleCnt="7"/>
      <dgm:spPr/>
      <dgm:t>
        <a:bodyPr/>
        <a:lstStyle/>
        <a:p>
          <a:endParaRPr lang="ru-RU"/>
        </a:p>
      </dgm:t>
    </dgm:pt>
    <dgm:pt modelId="{B001C83D-A78C-4D5E-AC21-FC18AD321C88}" type="pres">
      <dgm:prSet presAssocID="{08FF3C10-DEBB-42CF-906F-9C2C1629A8DF}" presName="node" presStyleLbl="node1" presStyleIdx="5" presStyleCnt="7" custScaleX="197202" custRadScaleRad="118528" custRadScaleInc="61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B886B-1036-47F0-9A99-1FFD7FEA00CC}" type="pres">
      <dgm:prSet presAssocID="{08FF3C10-DEBB-42CF-906F-9C2C1629A8DF}" presName="dummy" presStyleCnt="0"/>
      <dgm:spPr/>
    </dgm:pt>
    <dgm:pt modelId="{37E72122-6E08-4EA7-BA27-F2CB85080F2D}" type="pres">
      <dgm:prSet presAssocID="{2D9C62FA-A321-4486-96C1-F9A4D3C799CA}" presName="sibTrans" presStyleLbl="sibTrans2D1" presStyleIdx="5" presStyleCnt="7"/>
      <dgm:spPr/>
      <dgm:t>
        <a:bodyPr/>
        <a:lstStyle/>
        <a:p>
          <a:endParaRPr lang="ru-RU"/>
        </a:p>
      </dgm:t>
    </dgm:pt>
    <dgm:pt modelId="{620C8607-1B9D-472A-9A22-86FFA781A47C}" type="pres">
      <dgm:prSet presAssocID="{2B82BC9D-133F-42A8-9D58-F70351FDC14C}" presName="node" presStyleLbl="node1" presStyleIdx="6" presStyleCnt="7" custScaleX="228966" custRadScaleRad="114964" custRadScaleInc="-47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3258F-46EA-401E-89A2-5294D3F4E8D2}" type="pres">
      <dgm:prSet presAssocID="{2B82BC9D-133F-42A8-9D58-F70351FDC14C}" presName="dummy" presStyleCnt="0"/>
      <dgm:spPr/>
    </dgm:pt>
    <dgm:pt modelId="{9B05812B-C7F7-4C34-9D32-1BD21E1C5AEC}" type="pres">
      <dgm:prSet presAssocID="{3E73AFE4-3CCB-4C0C-BCAC-4D4615BB7120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FFC6D9CE-44E0-4A20-B586-90A83F5434EB}" type="presOf" srcId="{6DE845FF-43E3-4417-B27A-B6EDF4997C32}" destId="{43DBC5AA-E6FC-4B14-9013-FF36C8E6578A}" srcOrd="0" destOrd="0" presId="urn:microsoft.com/office/officeart/2005/8/layout/radial6"/>
    <dgm:cxn modelId="{C89A182A-B3FF-4F35-BE53-B1B1C47E5A46}" type="presOf" srcId="{3E73AFE4-3CCB-4C0C-BCAC-4D4615BB7120}" destId="{9B05812B-C7F7-4C34-9D32-1BD21E1C5AEC}" srcOrd="0" destOrd="0" presId="urn:microsoft.com/office/officeart/2005/8/layout/radial6"/>
    <dgm:cxn modelId="{C53FAF67-767B-4CF2-897C-BD14D972FBEF}" type="presOf" srcId="{2B82BC9D-133F-42A8-9D58-F70351FDC14C}" destId="{620C8607-1B9D-472A-9A22-86FFA781A47C}" srcOrd="0" destOrd="0" presId="urn:microsoft.com/office/officeart/2005/8/layout/radial6"/>
    <dgm:cxn modelId="{BC1E1D74-7AF1-4A9A-AED1-10EAC3858F7B}" type="presOf" srcId="{CB345A62-5FCD-4875-B0FB-5DD8266A069C}" destId="{432827A1-A7F6-4C1F-9038-9879A8739545}" srcOrd="0" destOrd="0" presId="urn:microsoft.com/office/officeart/2005/8/layout/radial6"/>
    <dgm:cxn modelId="{1F39ED38-B797-4023-8752-45DF071F2CD5}" srcId="{ACDB0FF5-16B6-452F-91F2-1F860F414B49}" destId="{6DE845FF-43E3-4417-B27A-B6EDF4997C32}" srcOrd="4" destOrd="0" parTransId="{7A1B2AE6-13C5-49EF-BB6D-536F8CD0B1A2}" sibTransId="{420500BF-AABA-4FD4-B0D5-BF4B340D1792}"/>
    <dgm:cxn modelId="{AB38C76B-6839-469A-A892-D929B36538AC}" type="presOf" srcId="{F5CC60CE-C0C7-4048-934C-45E18FECC989}" destId="{221ACDC9-422A-45C8-82E6-DD6DCBE41BBC}" srcOrd="0" destOrd="0" presId="urn:microsoft.com/office/officeart/2005/8/layout/radial6"/>
    <dgm:cxn modelId="{4A022C42-F64D-4EC2-9429-886D7DE6C80C}" type="presOf" srcId="{ACDB0FF5-16B6-452F-91F2-1F860F414B49}" destId="{3A2F49FB-A984-4282-8BC8-75985E7019B1}" srcOrd="0" destOrd="0" presId="urn:microsoft.com/office/officeart/2005/8/layout/radial6"/>
    <dgm:cxn modelId="{08285023-3646-4391-BF4C-59289860B471}" srcId="{ACDB0FF5-16B6-452F-91F2-1F860F414B49}" destId="{8FE9C506-3EE9-448B-AFFD-73FB312F1AD6}" srcOrd="2" destOrd="0" parTransId="{989558E8-191D-47F0-BDD2-6F4650661148}" sibTransId="{1A49453C-5C6A-4E83-9689-C64FAA1726C8}"/>
    <dgm:cxn modelId="{2C64B900-4888-4BBD-8323-867EFA9F8331}" srcId="{B1EE17B6-ED9E-4B47-98D8-2AECEDFDC73D}" destId="{ACDB0FF5-16B6-452F-91F2-1F860F414B49}" srcOrd="0" destOrd="0" parTransId="{99866AAE-100D-4B69-8BE2-6A0C28DDA480}" sibTransId="{0E095B99-1C06-4668-BCBA-FF4E6EDC136A}"/>
    <dgm:cxn modelId="{FF27810B-9C93-4F3D-83DC-C214C27C1F78}" type="presOf" srcId="{420500BF-AABA-4FD4-B0D5-BF4B340D1792}" destId="{8142CBA1-3B76-4BD3-A8D9-822735E3A5DD}" srcOrd="0" destOrd="0" presId="urn:microsoft.com/office/officeart/2005/8/layout/radial6"/>
    <dgm:cxn modelId="{F17B57F9-EB2D-4316-BCD4-E1AD2C3504C9}" type="presOf" srcId="{2D9C62FA-A321-4486-96C1-F9A4D3C799CA}" destId="{37E72122-6E08-4EA7-BA27-F2CB85080F2D}" srcOrd="0" destOrd="0" presId="urn:microsoft.com/office/officeart/2005/8/layout/radial6"/>
    <dgm:cxn modelId="{66CBBD8B-95D5-43D7-94BB-957B89E14156}" srcId="{ACDB0FF5-16B6-452F-91F2-1F860F414B49}" destId="{08FF3C10-DEBB-42CF-906F-9C2C1629A8DF}" srcOrd="5" destOrd="0" parTransId="{22D0769E-15CB-4D88-862B-5272E28502DB}" sibTransId="{2D9C62FA-A321-4486-96C1-F9A4D3C799CA}"/>
    <dgm:cxn modelId="{8B503D20-286A-4FF1-B00E-CB6EF5F62DEB}" srcId="{ACDB0FF5-16B6-452F-91F2-1F860F414B49}" destId="{2B82BC9D-133F-42A8-9D58-F70351FDC14C}" srcOrd="6" destOrd="0" parTransId="{581AA5CD-C8F6-4A1D-9FBB-E58B6939F41B}" sibTransId="{3E73AFE4-3CCB-4C0C-BCAC-4D4615BB7120}"/>
    <dgm:cxn modelId="{E736E7AF-A7ED-4F36-919B-494C7943036F}" type="presOf" srcId="{B1EE17B6-ED9E-4B47-98D8-2AECEDFDC73D}" destId="{F78FF8EF-D91C-4243-8B2C-9EEC96EAA8A9}" srcOrd="0" destOrd="0" presId="urn:microsoft.com/office/officeart/2005/8/layout/radial6"/>
    <dgm:cxn modelId="{9822FF1A-B853-4DF8-B50A-E9FB22F8D440}" type="presOf" srcId="{12AC46A3-C7F6-40C5-B0A7-F89EC8C3E334}" destId="{92D619D9-9ABD-4A4D-83E7-9C37E95D7C2A}" srcOrd="0" destOrd="0" presId="urn:microsoft.com/office/officeart/2005/8/layout/radial6"/>
    <dgm:cxn modelId="{724CD4C3-8E4B-4A44-9B52-5FC2589A8CE7}" srcId="{ACDB0FF5-16B6-452F-91F2-1F860F414B49}" destId="{F5CC60CE-C0C7-4048-934C-45E18FECC989}" srcOrd="3" destOrd="0" parTransId="{7E9FBEC4-92D6-4DCA-980D-921508CA1807}" sibTransId="{183CDE37-E450-45BB-9265-EACA8A29D445}"/>
    <dgm:cxn modelId="{9A72C605-F18F-4312-8AB4-656890788003}" type="presOf" srcId="{536D925B-6BA7-4F86-A816-E2BB1BC4BDC3}" destId="{25F9334D-D571-41C1-82BB-8942C60F24C0}" srcOrd="0" destOrd="0" presId="urn:microsoft.com/office/officeart/2005/8/layout/radial6"/>
    <dgm:cxn modelId="{1985191E-F7CB-4341-8310-1A39FAECCE15}" type="presOf" srcId="{08FF3C10-DEBB-42CF-906F-9C2C1629A8DF}" destId="{B001C83D-A78C-4D5E-AC21-FC18AD321C88}" srcOrd="0" destOrd="0" presId="urn:microsoft.com/office/officeart/2005/8/layout/radial6"/>
    <dgm:cxn modelId="{B2343F3F-15B1-4BDC-B61B-694F0E4CBAC2}" type="presOf" srcId="{183CDE37-E450-45BB-9265-EACA8A29D445}" destId="{71AFF32B-62D9-46CA-AA0D-8A81378F141F}" srcOrd="0" destOrd="0" presId="urn:microsoft.com/office/officeart/2005/8/layout/radial6"/>
    <dgm:cxn modelId="{92EDAE48-D022-4DB2-8F58-6AB4EE03DE40}" srcId="{ACDB0FF5-16B6-452F-91F2-1F860F414B49}" destId="{536D925B-6BA7-4F86-A816-E2BB1BC4BDC3}" srcOrd="1" destOrd="0" parTransId="{D183ABB9-B172-41CC-A0EF-9B557AD89A38}" sibTransId="{CB345A62-5FCD-4875-B0FB-5DD8266A069C}"/>
    <dgm:cxn modelId="{53A56E6A-1C77-4E17-A483-65DC78ACDA04}" srcId="{ACDB0FF5-16B6-452F-91F2-1F860F414B49}" destId="{12AC46A3-C7F6-40C5-B0A7-F89EC8C3E334}" srcOrd="0" destOrd="0" parTransId="{FD06BB08-F6B2-4364-BC24-62D2F4F6CB8D}" sibTransId="{54449CB7-1E90-4E5F-ACA3-05F38342C357}"/>
    <dgm:cxn modelId="{94C66BCC-05D1-4FF9-8D97-EDA62446DD75}" type="presOf" srcId="{54449CB7-1E90-4E5F-ACA3-05F38342C357}" destId="{B9017A76-1B9B-4EAA-ACBF-E9AB95D2A33A}" srcOrd="0" destOrd="0" presId="urn:microsoft.com/office/officeart/2005/8/layout/radial6"/>
    <dgm:cxn modelId="{BC62C119-3902-44F1-9895-F9EFC19D321C}" type="presOf" srcId="{8FE9C506-3EE9-448B-AFFD-73FB312F1AD6}" destId="{77A37D72-4866-444C-B48D-7FF293E2B541}" srcOrd="0" destOrd="0" presId="urn:microsoft.com/office/officeart/2005/8/layout/radial6"/>
    <dgm:cxn modelId="{E5AB3C5F-AF45-44E1-8E85-AC0DAA07E915}" type="presOf" srcId="{1A49453C-5C6A-4E83-9689-C64FAA1726C8}" destId="{B03E9E5B-9FAC-4E91-A504-0E4B7C5E499E}" srcOrd="0" destOrd="0" presId="urn:microsoft.com/office/officeart/2005/8/layout/radial6"/>
    <dgm:cxn modelId="{C0D7D577-2131-4A72-9FBA-FF77B840AF7E}" type="presParOf" srcId="{F78FF8EF-D91C-4243-8B2C-9EEC96EAA8A9}" destId="{3A2F49FB-A984-4282-8BC8-75985E7019B1}" srcOrd="0" destOrd="0" presId="urn:microsoft.com/office/officeart/2005/8/layout/radial6"/>
    <dgm:cxn modelId="{70D5C6DE-7925-4761-BDEA-7DB7C2442C68}" type="presParOf" srcId="{F78FF8EF-D91C-4243-8B2C-9EEC96EAA8A9}" destId="{92D619D9-9ABD-4A4D-83E7-9C37E95D7C2A}" srcOrd="1" destOrd="0" presId="urn:microsoft.com/office/officeart/2005/8/layout/radial6"/>
    <dgm:cxn modelId="{6C56D2BA-FA23-45B0-99EB-A5F5C9ADD30E}" type="presParOf" srcId="{F78FF8EF-D91C-4243-8B2C-9EEC96EAA8A9}" destId="{0668F1F4-35A9-4EB7-B867-576543034C95}" srcOrd="2" destOrd="0" presId="urn:microsoft.com/office/officeart/2005/8/layout/radial6"/>
    <dgm:cxn modelId="{D5C444B8-91C9-41FA-AAFE-71A143548517}" type="presParOf" srcId="{F78FF8EF-D91C-4243-8B2C-9EEC96EAA8A9}" destId="{B9017A76-1B9B-4EAA-ACBF-E9AB95D2A33A}" srcOrd="3" destOrd="0" presId="urn:microsoft.com/office/officeart/2005/8/layout/radial6"/>
    <dgm:cxn modelId="{2228ADF5-053F-4989-B71F-87436D3C96EA}" type="presParOf" srcId="{F78FF8EF-D91C-4243-8B2C-9EEC96EAA8A9}" destId="{25F9334D-D571-41C1-82BB-8942C60F24C0}" srcOrd="4" destOrd="0" presId="urn:microsoft.com/office/officeart/2005/8/layout/radial6"/>
    <dgm:cxn modelId="{E6A8691F-2DF1-411C-A279-D18D827917BC}" type="presParOf" srcId="{F78FF8EF-D91C-4243-8B2C-9EEC96EAA8A9}" destId="{4E4F525A-7D1B-4650-A653-FE39821279CF}" srcOrd="5" destOrd="0" presId="urn:microsoft.com/office/officeart/2005/8/layout/radial6"/>
    <dgm:cxn modelId="{B8EB023B-A194-47E8-B2F9-EBF259E63748}" type="presParOf" srcId="{F78FF8EF-D91C-4243-8B2C-9EEC96EAA8A9}" destId="{432827A1-A7F6-4C1F-9038-9879A8739545}" srcOrd="6" destOrd="0" presId="urn:microsoft.com/office/officeart/2005/8/layout/radial6"/>
    <dgm:cxn modelId="{D2D2E844-7E0A-421B-966D-9B5F664C7EC1}" type="presParOf" srcId="{F78FF8EF-D91C-4243-8B2C-9EEC96EAA8A9}" destId="{77A37D72-4866-444C-B48D-7FF293E2B541}" srcOrd="7" destOrd="0" presId="urn:microsoft.com/office/officeart/2005/8/layout/radial6"/>
    <dgm:cxn modelId="{E8F13FA3-F596-4016-AD4F-98D3F0B39DEB}" type="presParOf" srcId="{F78FF8EF-D91C-4243-8B2C-9EEC96EAA8A9}" destId="{57D9BAB0-93F0-4729-85F7-FD8D63BFFCA8}" srcOrd="8" destOrd="0" presId="urn:microsoft.com/office/officeart/2005/8/layout/radial6"/>
    <dgm:cxn modelId="{F4CA3077-76E0-4E8D-8F36-DC686A5DDBFB}" type="presParOf" srcId="{F78FF8EF-D91C-4243-8B2C-9EEC96EAA8A9}" destId="{B03E9E5B-9FAC-4E91-A504-0E4B7C5E499E}" srcOrd="9" destOrd="0" presId="urn:microsoft.com/office/officeart/2005/8/layout/radial6"/>
    <dgm:cxn modelId="{E6E8AAC7-12DF-4E0D-9F4C-83A705B236BB}" type="presParOf" srcId="{F78FF8EF-D91C-4243-8B2C-9EEC96EAA8A9}" destId="{221ACDC9-422A-45C8-82E6-DD6DCBE41BBC}" srcOrd="10" destOrd="0" presId="urn:microsoft.com/office/officeart/2005/8/layout/radial6"/>
    <dgm:cxn modelId="{0DA8D63F-DB57-47EC-AF59-86CB95B19C1B}" type="presParOf" srcId="{F78FF8EF-D91C-4243-8B2C-9EEC96EAA8A9}" destId="{17206607-4C42-46A8-9724-25AC46272143}" srcOrd="11" destOrd="0" presId="urn:microsoft.com/office/officeart/2005/8/layout/radial6"/>
    <dgm:cxn modelId="{C27C4C80-B421-468F-8624-0160965847FD}" type="presParOf" srcId="{F78FF8EF-D91C-4243-8B2C-9EEC96EAA8A9}" destId="{71AFF32B-62D9-46CA-AA0D-8A81378F141F}" srcOrd="12" destOrd="0" presId="urn:microsoft.com/office/officeart/2005/8/layout/radial6"/>
    <dgm:cxn modelId="{C2201395-8091-477D-8956-2D3DDCBB5B5F}" type="presParOf" srcId="{F78FF8EF-D91C-4243-8B2C-9EEC96EAA8A9}" destId="{43DBC5AA-E6FC-4B14-9013-FF36C8E6578A}" srcOrd="13" destOrd="0" presId="urn:microsoft.com/office/officeart/2005/8/layout/radial6"/>
    <dgm:cxn modelId="{C1ABCF93-ECA4-4CC3-9F19-91EB1E4E1E5B}" type="presParOf" srcId="{F78FF8EF-D91C-4243-8B2C-9EEC96EAA8A9}" destId="{F66FB257-F8C4-491B-8CB6-0975D6F7028C}" srcOrd="14" destOrd="0" presId="urn:microsoft.com/office/officeart/2005/8/layout/radial6"/>
    <dgm:cxn modelId="{B42BB4F2-187E-4805-8DD4-C19BDEF132B7}" type="presParOf" srcId="{F78FF8EF-D91C-4243-8B2C-9EEC96EAA8A9}" destId="{8142CBA1-3B76-4BD3-A8D9-822735E3A5DD}" srcOrd="15" destOrd="0" presId="urn:microsoft.com/office/officeart/2005/8/layout/radial6"/>
    <dgm:cxn modelId="{5B9B4E3F-7990-4780-81F1-BEB747B241CA}" type="presParOf" srcId="{F78FF8EF-D91C-4243-8B2C-9EEC96EAA8A9}" destId="{B001C83D-A78C-4D5E-AC21-FC18AD321C88}" srcOrd="16" destOrd="0" presId="urn:microsoft.com/office/officeart/2005/8/layout/radial6"/>
    <dgm:cxn modelId="{97B5B331-9D46-438B-900B-9AE29BD6A54A}" type="presParOf" srcId="{F78FF8EF-D91C-4243-8B2C-9EEC96EAA8A9}" destId="{E84B886B-1036-47F0-9A99-1FFD7FEA00CC}" srcOrd="17" destOrd="0" presId="urn:microsoft.com/office/officeart/2005/8/layout/radial6"/>
    <dgm:cxn modelId="{8A8EA906-C2F2-4C49-996A-B6338654D556}" type="presParOf" srcId="{F78FF8EF-D91C-4243-8B2C-9EEC96EAA8A9}" destId="{37E72122-6E08-4EA7-BA27-F2CB85080F2D}" srcOrd="18" destOrd="0" presId="urn:microsoft.com/office/officeart/2005/8/layout/radial6"/>
    <dgm:cxn modelId="{E0766D17-5EC4-4276-B933-1C8859C1B562}" type="presParOf" srcId="{F78FF8EF-D91C-4243-8B2C-9EEC96EAA8A9}" destId="{620C8607-1B9D-472A-9A22-86FFA781A47C}" srcOrd="19" destOrd="0" presId="urn:microsoft.com/office/officeart/2005/8/layout/radial6"/>
    <dgm:cxn modelId="{9F532F83-E410-43BA-B150-0B8FABE99B94}" type="presParOf" srcId="{F78FF8EF-D91C-4243-8B2C-9EEC96EAA8A9}" destId="{F273258F-46EA-401E-89A2-5294D3F4E8D2}" srcOrd="20" destOrd="0" presId="urn:microsoft.com/office/officeart/2005/8/layout/radial6"/>
    <dgm:cxn modelId="{B3E1DA59-804B-4BC8-B538-97C032150AB7}" type="presParOf" srcId="{F78FF8EF-D91C-4243-8B2C-9EEC96EAA8A9}" destId="{9B05812B-C7F7-4C34-9D32-1BD21E1C5AEC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8D8CB1-373E-4D57-ABCF-7675B20F614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9C11DD-9C0B-44AE-B7EB-CD505826C943}">
      <dgm:prSet phldrT="[Текст]"/>
      <dgm:spPr/>
      <dgm:t>
        <a:bodyPr/>
        <a:lstStyle/>
        <a:p>
          <a:r>
            <a:rPr lang="ru-RU" dirty="0" smtClean="0"/>
            <a:t>Информационное сопровождение застрахованных лиц осуществляется на основе программного комплекса – информационного ресурса ТФОМС, работающего круглосуточно в режиме онлайн:</a:t>
          </a:r>
          <a:endParaRPr lang="ru-RU" dirty="0"/>
        </a:p>
      </dgm:t>
    </dgm:pt>
    <dgm:pt modelId="{06B05C64-48CA-41BA-B4CC-425D1B9815DB}" type="parTrans" cxnId="{804E175E-28FE-434F-BACB-72BFAA6F8F1C}">
      <dgm:prSet/>
      <dgm:spPr/>
      <dgm:t>
        <a:bodyPr/>
        <a:lstStyle/>
        <a:p>
          <a:endParaRPr lang="ru-RU"/>
        </a:p>
      </dgm:t>
    </dgm:pt>
    <dgm:pt modelId="{A4D5EA26-D3D2-47E3-BE7E-6A90BCF3CC84}" type="sibTrans" cxnId="{804E175E-28FE-434F-BACB-72BFAA6F8F1C}">
      <dgm:prSet/>
      <dgm:spPr/>
      <dgm:t>
        <a:bodyPr/>
        <a:lstStyle/>
        <a:p>
          <a:endParaRPr lang="ru-RU"/>
        </a:p>
      </dgm:t>
    </dgm:pt>
    <dgm:pt modelId="{908057F6-13EB-4BA2-B6FA-C09D105D44E3}">
      <dgm:prSet phldrT="[Текст]"/>
      <dgm:spPr/>
      <dgm:t>
        <a:bodyPr/>
        <a:lstStyle/>
        <a:p>
          <a:r>
            <a:rPr lang="ru-RU" dirty="0" smtClean="0"/>
            <a:t>информационный ресурс интегрирован с информационными системами ТФОМС по персонифицированному учету сведений о застрахованных лицах и сведений о медицинской помощи, оказанной застрахованным лицам</a:t>
          </a:r>
          <a:endParaRPr lang="ru-RU" dirty="0"/>
        </a:p>
      </dgm:t>
    </dgm:pt>
    <dgm:pt modelId="{38FB415E-A662-4892-A8E7-F1C270A7B643}" type="parTrans" cxnId="{8E125FC8-15FA-4F85-AC08-473276D3C147}">
      <dgm:prSet/>
      <dgm:spPr/>
      <dgm:t>
        <a:bodyPr/>
        <a:lstStyle/>
        <a:p>
          <a:endParaRPr lang="ru-RU"/>
        </a:p>
      </dgm:t>
    </dgm:pt>
    <dgm:pt modelId="{C43AAB6A-5A9D-4539-98E2-4E6DDDE9AD2B}" type="sibTrans" cxnId="{8E125FC8-15FA-4F85-AC08-473276D3C147}">
      <dgm:prSet/>
      <dgm:spPr/>
      <dgm:t>
        <a:bodyPr/>
        <a:lstStyle/>
        <a:p>
          <a:endParaRPr lang="ru-RU"/>
        </a:p>
      </dgm:t>
    </dgm:pt>
    <dgm:pt modelId="{AABC85DF-8495-47D8-9B0E-B50648207F67}">
      <dgm:prSet phldrT="[Текст]"/>
      <dgm:spPr/>
      <dgm:t>
        <a:bodyPr/>
        <a:lstStyle/>
        <a:p>
          <a:r>
            <a:rPr lang="ru-RU" dirty="0" smtClean="0"/>
            <a:t>страховые представители, и медицинские организации получают доступ к информационному ресурсу</a:t>
          </a:r>
          <a:endParaRPr lang="ru-RU" dirty="0"/>
        </a:p>
      </dgm:t>
    </dgm:pt>
    <dgm:pt modelId="{1E70701B-615D-4BB4-B7CD-7336BC0FE9A6}" type="parTrans" cxnId="{0C083A5D-E0E2-4971-8B1F-D0C8C59A1BCA}">
      <dgm:prSet/>
      <dgm:spPr/>
      <dgm:t>
        <a:bodyPr/>
        <a:lstStyle/>
        <a:p>
          <a:endParaRPr lang="ru-RU"/>
        </a:p>
      </dgm:t>
    </dgm:pt>
    <dgm:pt modelId="{1C481A33-5110-4D08-8471-89149E42E210}" type="sibTrans" cxnId="{0C083A5D-E0E2-4971-8B1F-D0C8C59A1BCA}">
      <dgm:prSet/>
      <dgm:spPr/>
      <dgm:t>
        <a:bodyPr/>
        <a:lstStyle/>
        <a:p>
          <a:endParaRPr lang="ru-RU"/>
        </a:p>
      </dgm:t>
    </dgm:pt>
    <dgm:pt modelId="{4DA8B4B1-835B-4110-8DAC-0A76ADEA8CFD}">
      <dgm:prSet phldrT="[Текст]"/>
      <dgm:spPr/>
      <dgm:t>
        <a:bodyPr/>
        <a:lstStyle/>
        <a:p>
          <a:r>
            <a:rPr lang="ru-RU" dirty="0" smtClean="0"/>
            <a:t>ТФОМС обеспечивает внесение в информационный ресурс информации об установленных объемах предоставления медицинской помощи для МО и СМО</a:t>
          </a:r>
          <a:endParaRPr lang="ru-RU" dirty="0"/>
        </a:p>
      </dgm:t>
    </dgm:pt>
    <dgm:pt modelId="{9A10CABB-4C41-4438-A498-037A39F90EDA}" type="parTrans" cxnId="{4C1E87F4-4B24-4808-9046-020C7A53B90B}">
      <dgm:prSet/>
      <dgm:spPr/>
      <dgm:t>
        <a:bodyPr/>
        <a:lstStyle/>
        <a:p>
          <a:endParaRPr lang="ru-RU"/>
        </a:p>
      </dgm:t>
    </dgm:pt>
    <dgm:pt modelId="{58013655-3F2E-4342-9832-D5F60BA30A06}" type="sibTrans" cxnId="{4C1E87F4-4B24-4808-9046-020C7A53B90B}">
      <dgm:prSet/>
      <dgm:spPr/>
      <dgm:t>
        <a:bodyPr/>
        <a:lstStyle/>
        <a:p>
          <a:endParaRPr lang="ru-RU"/>
        </a:p>
      </dgm:t>
    </dgm:pt>
    <dgm:pt modelId="{FD01A5CA-D416-49F7-B7E3-3697EF2BD357}" type="pres">
      <dgm:prSet presAssocID="{788D8CB1-373E-4D57-ABCF-7675B20F614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D6C1FD-91E7-41E1-9AED-7F8373CF4F93}" type="pres">
      <dgm:prSet presAssocID="{C79C11DD-9C0B-44AE-B7EB-CD505826C943}" presName="roof" presStyleLbl="dkBgShp" presStyleIdx="0" presStyleCnt="2"/>
      <dgm:spPr/>
      <dgm:t>
        <a:bodyPr/>
        <a:lstStyle/>
        <a:p>
          <a:endParaRPr lang="ru-RU"/>
        </a:p>
      </dgm:t>
    </dgm:pt>
    <dgm:pt modelId="{C94ABC5A-3356-4584-AE1C-BC18E0329A9C}" type="pres">
      <dgm:prSet presAssocID="{C79C11DD-9C0B-44AE-B7EB-CD505826C943}" presName="pillars" presStyleCnt="0"/>
      <dgm:spPr/>
    </dgm:pt>
    <dgm:pt modelId="{BC5019EB-8E24-4C02-81D4-BA4DF0362638}" type="pres">
      <dgm:prSet presAssocID="{C79C11DD-9C0B-44AE-B7EB-CD505826C94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C1EC9-8F6F-4E1C-A190-F87FDEFCBC52}" type="pres">
      <dgm:prSet presAssocID="{AABC85DF-8495-47D8-9B0E-B50648207F6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D00AD-7D9F-41BC-8D38-50F098CDFC37}" type="pres">
      <dgm:prSet presAssocID="{4DA8B4B1-835B-4110-8DAC-0A76ADEA8CF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FC554-0476-4679-9FFC-9C5A1E29D54A}" type="pres">
      <dgm:prSet presAssocID="{C79C11DD-9C0B-44AE-B7EB-CD505826C943}" presName="base" presStyleLbl="dkBgShp" presStyleIdx="1" presStyleCnt="2"/>
      <dgm:spPr/>
    </dgm:pt>
  </dgm:ptLst>
  <dgm:cxnLst>
    <dgm:cxn modelId="{3E668AEC-D7D2-4827-9A3A-9118916BFCC3}" type="presOf" srcId="{AABC85DF-8495-47D8-9B0E-B50648207F67}" destId="{F84C1EC9-8F6F-4E1C-A190-F87FDEFCBC52}" srcOrd="0" destOrd="0" presId="urn:microsoft.com/office/officeart/2005/8/layout/hList3"/>
    <dgm:cxn modelId="{87F436EB-1BFB-436A-A3B2-CE36288C5AD3}" type="presOf" srcId="{4DA8B4B1-835B-4110-8DAC-0A76ADEA8CFD}" destId="{52FD00AD-7D9F-41BC-8D38-50F098CDFC37}" srcOrd="0" destOrd="0" presId="urn:microsoft.com/office/officeart/2005/8/layout/hList3"/>
    <dgm:cxn modelId="{0C083A5D-E0E2-4971-8B1F-D0C8C59A1BCA}" srcId="{C79C11DD-9C0B-44AE-B7EB-CD505826C943}" destId="{AABC85DF-8495-47D8-9B0E-B50648207F67}" srcOrd="1" destOrd="0" parTransId="{1E70701B-615D-4BB4-B7CD-7336BC0FE9A6}" sibTransId="{1C481A33-5110-4D08-8471-89149E42E210}"/>
    <dgm:cxn modelId="{4C1E87F4-4B24-4808-9046-020C7A53B90B}" srcId="{C79C11DD-9C0B-44AE-B7EB-CD505826C943}" destId="{4DA8B4B1-835B-4110-8DAC-0A76ADEA8CFD}" srcOrd="2" destOrd="0" parTransId="{9A10CABB-4C41-4438-A498-037A39F90EDA}" sibTransId="{58013655-3F2E-4342-9832-D5F60BA30A06}"/>
    <dgm:cxn modelId="{53C19800-5520-4513-BDD4-BD5B410CC4A5}" type="presOf" srcId="{C79C11DD-9C0B-44AE-B7EB-CD505826C943}" destId="{C3D6C1FD-91E7-41E1-9AED-7F8373CF4F93}" srcOrd="0" destOrd="0" presId="urn:microsoft.com/office/officeart/2005/8/layout/hList3"/>
    <dgm:cxn modelId="{9CC934A8-F6DC-470F-A9C2-1A381595C357}" type="presOf" srcId="{788D8CB1-373E-4D57-ABCF-7675B20F6144}" destId="{FD01A5CA-D416-49F7-B7E3-3697EF2BD357}" srcOrd="0" destOrd="0" presId="urn:microsoft.com/office/officeart/2005/8/layout/hList3"/>
    <dgm:cxn modelId="{804E175E-28FE-434F-BACB-72BFAA6F8F1C}" srcId="{788D8CB1-373E-4D57-ABCF-7675B20F6144}" destId="{C79C11DD-9C0B-44AE-B7EB-CD505826C943}" srcOrd="0" destOrd="0" parTransId="{06B05C64-48CA-41BA-B4CC-425D1B9815DB}" sibTransId="{A4D5EA26-D3D2-47E3-BE7E-6A90BCF3CC84}"/>
    <dgm:cxn modelId="{F6209EAD-DE63-4F53-ACB9-D88F870BF59B}" type="presOf" srcId="{908057F6-13EB-4BA2-B6FA-C09D105D44E3}" destId="{BC5019EB-8E24-4C02-81D4-BA4DF0362638}" srcOrd="0" destOrd="0" presId="urn:microsoft.com/office/officeart/2005/8/layout/hList3"/>
    <dgm:cxn modelId="{8E125FC8-15FA-4F85-AC08-473276D3C147}" srcId="{C79C11DD-9C0B-44AE-B7EB-CD505826C943}" destId="{908057F6-13EB-4BA2-B6FA-C09D105D44E3}" srcOrd="0" destOrd="0" parTransId="{38FB415E-A662-4892-A8E7-F1C270A7B643}" sibTransId="{C43AAB6A-5A9D-4539-98E2-4E6DDDE9AD2B}"/>
    <dgm:cxn modelId="{0002FCA5-D998-48B0-B1DC-C7773AB3907B}" type="presParOf" srcId="{FD01A5CA-D416-49F7-B7E3-3697EF2BD357}" destId="{C3D6C1FD-91E7-41E1-9AED-7F8373CF4F93}" srcOrd="0" destOrd="0" presId="urn:microsoft.com/office/officeart/2005/8/layout/hList3"/>
    <dgm:cxn modelId="{B3294883-F099-4D33-8516-3BFA8711BD43}" type="presParOf" srcId="{FD01A5CA-D416-49F7-B7E3-3697EF2BD357}" destId="{C94ABC5A-3356-4584-AE1C-BC18E0329A9C}" srcOrd="1" destOrd="0" presId="urn:microsoft.com/office/officeart/2005/8/layout/hList3"/>
    <dgm:cxn modelId="{1A0E1067-0386-4FB8-A2A5-53B2B057F2B6}" type="presParOf" srcId="{C94ABC5A-3356-4584-AE1C-BC18E0329A9C}" destId="{BC5019EB-8E24-4C02-81D4-BA4DF0362638}" srcOrd="0" destOrd="0" presId="urn:microsoft.com/office/officeart/2005/8/layout/hList3"/>
    <dgm:cxn modelId="{4A4F2F7C-4461-4AFD-9A2D-AEDD75EE100C}" type="presParOf" srcId="{C94ABC5A-3356-4584-AE1C-BC18E0329A9C}" destId="{F84C1EC9-8F6F-4E1C-A190-F87FDEFCBC52}" srcOrd="1" destOrd="0" presId="urn:microsoft.com/office/officeart/2005/8/layout/hList3"/>
    <dgm:cxn modelId="{92EF8457-5F5F-4710-8663-37FF109BD82C}" type="presParOf" srcId="{C94ABC5A-3356-4584-AE1C-BC18E0329A9C}" destId="{52FD00AD-7D9F-41BC-8D38-50F098CDFC37}" srcOrd="2" destOrd="0" presId="urn:microsoft.com/office/officeart/2005/8/layout/hList3"/>
    <dgm:cxn modelId="{8801109B-6FD3-4E80-8483-F9248B74442F}" type="presParOf" srcId="{FD01A5CA-D416-49F7-B7E3-3697EF2BD357}" destId="{018FC554-0476-4679-9FFC-9C5A1E29D54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821001-1A88-47BE-856C-E4DBB6E5A38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42599A-8340-4D83-96FF-D076CB80180F}">
      <dgm:prSet phldrT="[Текст]" custT="1"/>
      <dgm:spPr/>
      <dgm:t>
        <a:bodyPr/>
        <a:lstStyle/>
        <a:p>
          <a:r>
            <a:rPr lang="ru-RU" sz="1200" b="1" dirty="0" smtClean="0"/>
            <a:t>МЕДИЦИНСКАЯ ОРГАНИЗАЦИЯ, оказывающая МП в амбулаторных условиях, ЕЖЕДНЕВНО предоставляет сведения в информационный ресурс о:</a:t>
          </a:r>
          <a:endParaRPr lang="ru-RU" sz="1200" b="1" dirty="0"/>
        </a:p>
      </dgm:t>
    </dgm:pt>
    <dgm:pt modelId="{9027DEF8-0977-4D0A-A35B-057FFC52B2C7}" type="parTrans" cxnId="{E0DEE79A-FC6C-4518-8513-57B76EEC7B38}">
      <dgm:prSet/>
      <dgm:spPr/>
      <dgm:t>
        <a:bodyPr/>
        <a:lstStyle/>
        <a:p>
          <a:endParaRPr lang="ru-RU"/>
        </a:p>
      </dgm:t>
    </dgm:pt>
    <dgm:pt modelId="{F753C5ED-D0A3-4952-8DCE-2CB97DFC6617}" type="sibTrans" cxnId="{E0DEE79A-FC6C-4518-8513-57B76EEC7B38}">
      <dgm:prSet/>
      <dgm:spPr/>
      <dgm:t>
        <a:bodyPr/>
        <a:lstStyle/>
        <a:p>
          <a:endParaRPr lang="ru-RU"/>
        </a:p>
      </dgm:t>
    </dgm:pt>
    <dgm:pt modelId="{1DEFF3C3-3AF8-4D7A-AE2E-8ABA5E156F71}">
      <dgm:prSet phldrT="[Текст]" custT="1"/>
      <dgm:spPr/>
      <dgm:t>
        <a:bodyPr/>
        <a:lstStyle/>
        <a:p>
          <a:r>
            <a:rPr lang="ru-RU" sz="1200" dirty="0" smtClean="0"/>
            <a:t>о застрахованных лицах за истекшие сутки, получивших направление на госпитализацию</a:t>
          </a:r>
          <a:endParaRPr lang="ru-RU" sz="1200" dirty="0"/>
        </a:p>
      </dgm:t>
    </dgm:pt>
    <dgm:pt modelId="{73CC4562-78A1-4105-B727-6E42F862E383}" type="parTrans" cxnId="{B6CABA07-D16C-444D-8CAE-A15688B61E8C}">
      <dgm:prSet/>
      <dgm:spPr/>
      <dgm:t>
        <a:bodyPr/>
        <a:lstStyle/>
        <a:p>
          <a:endParaRPr lang="ru-RU"/>
        </a:p>
      </dgm:t>
    </dgm:pt>
    <dgm:pt modelId="{2BD0365E-7A95-4854-82B8-C4854030E576}" type="sibTrans" cxnId="{B6CABA07-D16C-444D-8CAE-A15688B61E8C}">
      <dgm:prSet/>
      <dgm:spPr/>
      <dgm:t>
        <a:bodyPr/>
        <a:lstStyle/>
        <a:p>
          <a:endParaRPr lang="ru-RU"/>
        </a:p>
      </dgm:t>
    </dgm:pt>
    <dgm:pt modelId="{C953D2FA-DC83-4E87-8769-ECEA1FFFD99E}">
      <dgm:prSet phldrT="[Текст]" custT="1"/>
      <dgm:spPr/>
      <dgm:t>
        <a:bodyPr/>
        <a:lstStyle/>
        <a:p>
          <a:r>
            <a:rPr lang="ru-RU" sz="1200" b="1" dirty="0" smtClean="0"/>
            <a:t>МЕДИЦИНСКАЯ ОРГАНИЗАЦИЯ, оказывающая МП в условиях круглосуточного и дневных стационаров, ЕЖЕДНЕВНО предоставляет сведения в информационный ресурс о:</a:t>
          </a:r>
          <a:endParaRPr lang="ru-RU" sz="1200" b="1" dirty="0"/>
        </a:p>
      </dgm:t>
    </dgm:pt>
    <dgm:pt modelId="{719DC9E9-30A3-437E-84F7-CE3E5DA96CE9}" type="parTrans" cxnId="{431ADBAE-ABCB-4C0A-A1A9-E8FADA1E64D5}">
      <dgm:prSet/>
      <dgm:spPr/>
      <dgm:t>
        <a:bodyPr/>
        <a:lstStyle/>
        <a:p>
          <a:endParaRPr lang="ru-RU"/>
        </a:p>
      </dgm:t>
    </dgm:pt>
    <dgm:pt modelId="{F4714BF9-E7E5-4D59-A85D-9BCD2393F21F}" type="sibTrans" cxnId="{431ADBAE-ABCB-4C0A-A1A9-E8FADA1E64D5}">
      <dgm:prSet/>
      <dgm:spPr/>
      <dgm:t>
        <a:bodyPr/>
        <a:lstStyle/>
        <a:p>
          <a:endParaRPr lang="ru-RU"/>
        </a:p>
      </dgm:t>
    </dgm:pt>
    <dgm:pt modelId="{070CFF54-EB0F-4602-9B3C-6D53516F02EA}">
      <dgm:prSet phldrT="[Текст]" custT="1"/>
      <dgm:spPr/>
      <dgm:t>
        <a:bodyPr/>
        <a:lstStyle/>
        <a:p>
          <a:r>
            <a:rPr lang="ru-RU" sz="1200" dirty="0" smtClean="0"/>
            <a:t>выполнении плановых объемов МП;</a:t>
          </a:r>
          <a:endParaRPr lang="ru-RU" sz="1200" dirty="0"/>
        </a:p>
      </dgm:t>
    </dgm:pt>
    <dgm:pt modelId="{08BA9590-8DB2-45F5-AE40-4C4B10BD0736}" type="parTrans" cxnId="{B8E78365-BD54-455A-A921-7A890160458A}">
      <dgm:prSet/>
      <dgm:spPr/>
      <dgm:t>
        <a:bodyPr/>
        <a:lstStyle/>
        <a:p>
          <a:endParaRPr lang="ru-RU"/>
        </a:p>
      </dgm:t>
    </dgm:pt>
    <dgm:pt modelId="{B20EE529-2B13-4AB9-9284-A5600F49CB4C}" type="sibTrans" cxnId="{B8E78365-BD54-455A-A921-7A890160458A}">
      <dgm:prSet/>
      <dgm:spPr/>
      <dgm:t>
        <a:bodyPr/>
        <a:lstStyle/>
        <a:p>
          <a:endParaRPr lang="ru-RU"/>
        </a:p>
      </dgm:t>
    </dgm:pt>
    <dgm:pt modelId="{2AABD016-1394-42C6-9252-A6D0881912FD}">
      <dgm:prSet phldrT="[Текст]" custT="1"/>
      <dgm:spPr/>
      <dgm:t>
        <a:bodyPr/>
        <a:lstStyle/>
        <a:p>
          <a:r>
            <a:rPr lang="ru-RU" sz="1200" dirty="0" smtClean="0"/>
            <a:t>застрахованных лицах, в отношении которых не состоялась запланированная госпитализация</a:t>
          </a:r>
          <a:endParaRPr lang="ru-RU" sz="1200" dirty="0"/>
        </a:p>
      </dgm:t>
    </dgm:pt>
    <dgm:pt modelId="{F8662A0B-7BF9-4130-A380-E8076A680A3B}" type="parTrans" cxnId="{B69D0613-ACEB-40A4-9FA6-4984353F71C4}">
      <dgm:prSet/>
      <dgm:spPr/>
      <dgm:t>
        <a:bodyPr/>
        <a:lstStyle/>
        <a:p>
          <a:endParaRPr lang="ru-RU"/>
        </a:p>
      </dgm:t>
    </dgm:pt>
    <dgm:pt modelId="{BBB527B8-CD85-4DD3-8B80-831472A73EA9}" type="sibTrans" cxnId="{B69D0613-ACEB-40A4-9FA6-4984353F71C4}">
      <dgm:prSet/>
      <dgm:spPr/>
      <dgm:t>
        <a:bodyPr/>
        <a:lstStyle/>
        <a:p>
          <a:endParaRPr lang="ru-RU"/>
        </a:p>
      </dgm:t>
    </dgm:pt>
    <dgm:pt modelId="{04598542-A6AC-4D7E-80BB-C35F967AF7CE}">
      <dgm:prSet phldrT="[Текст]" custT="1"/>
      <dgm:spPr/>
      <dgm:t>
        <a:bodyPr/>
        <a:lstStyle/>
        <a:p>
          <a:r>
            <a:rPr lang="ru-RU" sz="1200" b="1" dirty="0" smtClean="0"/>
            <a:t>СТРАХОВАЯ МЕДИЦИНСКАЯ ОРГАНИЗАЦИЯ ЕЖЕДНЕВНО ведет учет информации за истекшие сутки о:</a:t>
          </a:r>
          <a:endParaRPr lang="ru-RU" sz="1200" b="1" dirty="0"/>
        </a:p>
      </dgm:t>
    </dgm:pt>
    <dgm:pt modelId="{27983F14-C4D9-4FA5-BCE7-9D7244B4C334}" type="parTrans" cxnId="{BBE50CC0-EDC4-4B8F-A733-E69911066ABB}">
      <dgm:prSet/>
      <dgm:spPr/>
      <dgm:t>
        <a:bodyPr/>
        <a:lstStyle/>
        <a:p>
          <a:endParaRPr lang="ru-RU"/>
        </a:p>
      </dgm:t>
    </dgm:pt>
    <dgm:pt modelId="{D82EF18B-5F1D-46F0-B71C-6F9D62AB24D7}" type="sibTrans" cxnId="{BBE50CC0-EDC4-4B8F-A733-E69911066ABB}">
      <dgm:prSet/>
      <dgm:spPr/>
      <dgm:t>
        <a:bodyPr/>
        <a:lstStyle/>
        <a:p>
          <a:endParaRPr lang="ru-RU"/>
        </a:p>
      </dgm:t>
    </dgm:pt>
    <dgm:pt modelId="{038116BC-37AD-47F7-9B83-7E867E8F4C8A}">
      <dgm:prSet phldrT="[Текст]" custT="1"/>
      <dgm:spPr/>
      <dgm:t>
        <a:bodyPr/>
        <a:lstStyle/>
        <a:p>
          <a:r>
            <a:rPr lang="ru-RU" sz="1200" dirty="0" smtClean="0"/>
            <a:t>количестве свободных мест для госпитализации в плановом порядке;</a:t>
          </a:r>
          <a:endParaRPr lang="ru-RU" sz="1200" dirty="0"/>
        </a:p>
      </dgm:t>
    </dgm:pt>
    <dgm:pt modelId="{34086AFF-1991-4CD8-80B7-AAC3119EABE8}" type="parTrans" cxnId="{003A87BB-78A6-4A00-916E-39D21E7B6487}">
      <dgm:prSet/>
      <dgm:spPr/>
      <dgm:t>
        <a:bodyPr/>
        <a:lstStyle/>
        <a:p>
          <a:endParaRPr lang="ru-RU"/>
        </a:p>
      </dgm:t>
    </dgm:pt>
    <dgm:pt modelId="{01969F17-F642-458F-A8E6-02466F31DACB}" type="sibTrans" cxnId="{003A87BB-78A6-4A00-916E-39D21E7B6487}">
      <dgm:prSet/>
      <dgm:spPr/>
      <dgm:t>
        <a:bodyPr/>
        <a:lstStyle/>
        <a:p>
          <a:endParaRPr lang="ru-RU"/>
        </a:p>
      </dgm:t>
    </dgm:pt>
    <dgm:pt modelId="{D881FA08-CDE3-4EF2-93AA-DF2C881EB891}">
      <dgm:prSet phldrT="[Текст]" custT="1"/>
      <dgm:spPr/>
      <dgm:t>
        <a:bodyPr/>
        <a:lstStyle/>
        <a:p>
          <a:r>
            <a:rPr lang="ru-RU" sz="1200" dirty="0" smtClean="0"/>
            <a:t>застрахованных лицах, госпитализированных в плановом порядке;</a:t>
          </a:r>
          <a:endParaRPr lang="ru-RU" sz="1200" dirty="0"/>
        </a:p>
      </dgm:t>
    </dgm:pt>
    <dgm:pt modelId="{F153E2E2-FC8A-4A12-9081-8597F73686B8}" type="parTrans" cxnId="{94E51CFB-DCDC-4CB3-A30E-01762A0E271E}">
      <dgm:prSet/>
      <dgm:spPr/>
      <dgm:t>
        <a:bodyPr/>
        <a:lstStyle/>
        <a:p>
          <a:endParaRPr lang="ru-RU"/>
        </a:p>
      </dgm:t>
    </dgm:pt>
    <dgm:pt modelId="{BDC1C990-49AB-4C05-B8B2-ED17DD559F8F}" type="sibTrans" cxnId="{94E51CFB-DCDC-4CB3-A30E-01762A0E271E}">
      <dgm:prSet/>
      <dgm:spPr/>
      <dgm:t>
        <a:bodyPr/>
        <a:lstStyle/>
        <a:p>
          <a:endParaRPr lang="ru-RU"/>
        </a:p>
      </dgm:t>
    </dgm:pt>
    <dgm:pt modelId="{E14B4FA1-D3D8-42F9-9281-83D546BDE33E}">
      <dgm:prSet phldrT="[Текст]" custT="1"/>
      <dgm:spPr/>
      <dgm:t>
        <a:bodyPr/>
        <a:lstStyle/>
        <a:p>
          <a:r>
            <a:rPr lang="ru-RU" sz="1200" dirty="0" smtClean="0"/>
            <a:t>количестве свободных мест для госпитализации;</a:t>
          </a:r>
          <a:endParaRPr lang="ru-RU" sz="1200" dirty="0"/>
        </a:p>
      </dgm:t>
    </dgm:pt>
    <dgm:pt modelId="{5EC026D7-D2F2-4540-986E-02A04326969E}" type="parTrans" cxnId="{825D568D-4EA1-463C-A642-CA5DAE2A8B43}">
      <dgm:prSet/>
      <dgm:spPr/>
      <dgm:t>
        <a:bodyPr/>
        <a:lstStyle/>
        <a:p>
          <a:endParaRPr lang="ru-RU"/>
        </a:p>
      </dgm:t>
    </dgm:pt>
    <dgm:pt modelId="{CB1AE2A6-0AF4-4158-9F60-3E0591557DAF}" type="sibTrans" cxnId="{825D568D-4EA1-463C-A642-CA5DAE2A8B43}">
      <dgm:prSet/>
      <dgm:spPr/>
      <dgm:t>
        <a:bodyPr/>
        <a:lstStyle/>
        <a:p>
          <a:endParaRPr lang="ru-RU"/>
        </a:p>
      </dgm:t>
    </dgm:pt>
    <dgm:pt modelId="{708112AB-ED68-4C08-89BD-F462A8DD8921}">
      <dgm:prSet phldrT="[Текст]" custT="1"/>
      <dgm:spPr/>
      <dgm:t>
        <a:bodyPr/>
        <a:lstStyle/>
        <a:p>
          <a:r>
            <a:rPr lang="ru-RU" sz="1200" dirty="0" smtClean="0"/>
            <a:t>госпитализированных за день застрахованных лицах;</a:t>
          </a:r>
          <a:endParaRPr lang="ru-RU" sz="1200" dirty="0"/>
        </a:p>
      </dgm:t>
    </dgm:pt>
    <dgm:pt modelId="{C3940DE7-4A57-46F2-8085-890C768C73BE}" type="parTrans" cxnId="{D0B182DB-1BE4-415C-A0D3-9F2D7564FB1C}">
      <dgm:prSet/>
      <dgm:spPr/>
      <dgm:t>
        <a:bodyPr/>
        <a:lstStyle/>
        <a:p>
          <a:endParaRPr lang="ru-RU"/>
        </a:p>
      </dgm:t>
    </dgm:pt>
    <dgm:pt modelId="{02712ADD-05AD-4A30-8768-D13DCFE39F48}" type="sibTrans" cxnId="{D0B182DB-1BE4-415C-A0D3-9F2D7564FB1C}">
      <dgm:prSet/>
      <dgm:spPr/>
      <dgm:t>
        <a:bodyPr/>
        <a:lstStyle/>
        <a:p>
          <a:endParaRPr lang="ru-RU"/>
        </a:p>
      </dgm:t>
    </dgm:pt>
    <dgm:pt modelId="{B253CAB9-F362-47D0-BAAF-89265F92747D}">
      <dgm:prSet phldrT="[Текст]" custT="1"/>
      <dgm:spPr/>
      <dgm:t>
        <a:bodyPr/>
        <a:lstStyle/>
        <a:p>
          <a:r>
            <a:rPr lang="ru-RU" sz="1200" dirty="0" smtClean="0"/>
            <a:t>застрахованных лицах, госпитализированных в экстренном порядке;</a:t>
          </a:r>
          <a:endParaRPr lang="ru-RU" sz="1200" dirty="0"/>
        </a:p>
      </dgm:t>
    </dgm:pt>
    <dgm:pt modelId="{740143DF-6D84-4F82-BA28-F509C55864D9}" type="parTrans" cxnId="{597D153A-923A-4DCF-8DC7-D0C290C2A551}">
      <dgm:prSet/>
      <dgm:spPr/>
      <dgm:t>
        <a:bodyPr/>
        <a:lstStyle/>
        <a:p>
          <a:endParaRPr lang="ru-RU"/>
        </a:p>
      </dgm:t>
    </dgm:pt>
    <dgm:pt modelId="{5D5A5254-8AA3-4F19-80C7-C929FF8F9DBF}" type="sibTrans" cxnId="{597D153A-923A-4DCF-8DC7-D0C290C2A551}">
      <dgm:prSet/>
      <dgm:spPr/>
      <dgm:t>
        <a:bodyPr/>
        <a:lstStyle/>
        <a:p>
          <a:endParaRPr lang="ru-RU"/>
        </a:p>
      </dgm:t>
    </dgm:pt>
    <dgm:pt modelId="{840F4575-712C-4DB2-A471-F7E757031683}">
      <dgm:prSet custT="1"/>
      <dgm:spPr/>
      <dgm:t>
        <a:bodyPr/>
        <a:lstStyle/>
        <a:p>
          <a:r>
            <a:rPr lang="ru-RU" sz="1200" dirty="0" smtClean="0"/>
            <a:t>застрахованных лицах, получивших направление на госпитализацию;</a:t>
          </a:r>
          <a:endParaRPr lang="ru-RU" sz="1200" dirty="0"/>
        </a:p>
      </dgm:t>
    </dgm:pt>
    <dgm:pt modelId="{0A02DE88-25B2-45D7-8D44-19474DEEC7AF}" type="parTrans" cxnId="{F00140B0-7A91-49A7-96FE-387A7E15EB2E}">
      <dgm:prSet/>
      <dgm:spPr/>
      <dgm:t>
        <a:bodyPr/>
        <a:lstStyle/>
        <a:p>
          <a:endParaRPr lang="ru-RU"/>
        </a:p>
      </dgm:t>
    </dgm:pt>
    <dgm:pt modelId="{674A113B-C187-4771-B738-C79D7BF32C0A}" type="sibTrans" cxnId="{F00140B0-7A91-49A7-96FE-387A7E15EB2E}">
      <dgm:prSet/>
      <dgm:spPr/>
      <dgm:t>
        <a:bodyPr/>
        <a:lstStyle/>
        <a:p>
          <a:endParaRPr lang="ru-RU"/>
        </a:p>
      </dgm:t>
    </dgm:pt>
    <dgm:pt modelId="{5448941F-F459-41A0-8C4D-FF27F1E43501}">
      <dgm:prSet phldrT="[Текст]" custT="1"/>
      <dgm:spPr/>
      <dgm:t>
        <a:bodyPr/>
        <a:lstStyle/>
        <a:p>
          <a:r>
            <a:rPr lang="ru-RU" sz="1200" dirty="0" smtClean="0"/>
            <a:t>застрахованных лицах, в отношении которых не состоялась госпитализация.</a:t>
          </a:r>
          <a:endParaRPr lang="ru-RU" sz="1200" dirty="0"/>
        </a:p>
      </dgm:t>
    </dgm:pt>
    <dgm:pt modelId="{AEA090DC-B510-4BCE-BAD7-34DE88BF3CAA}" type="parTrans" cxnId="{DB57F078-A041-4AF5-8D6B-5DEF21A998E1}">
      <dgm:prSet/>
      <dgm:spPr/>
      <dgm:t>
        <a:bodyPr/>
        <a:lstStyle/>
        <a:p>
          <a:endParaRPr lang="ru-RU"/>
        </a:p>
      </dgm:t>
    </dgm:pt>
    <dgm:pt modelId="{6A26E50F-B97A-4A40-A648-7040C9184D41}" type="sibTrans" cxnId="{DB57F078-A041-4AF5-8D6B-5DEF21A998E1}">
      <dgm:prSet/>
      <dgm:spPr/>
      <dgm:t>
        <a:bodyPr/>
        <a:lstStyle/>
        <a:p>
          <a:endParaRPr lang="ru-RU"/>
        </a:p>
      </dgm:t>
    </dgm:pt>
    <dgm:pt modelId="{DD0B2A9E-1E36-499D-A04C-9158CB96E70B}" type="pres">
      <dgm:prSet presAssocID="{A2821001-1A88-47BE-856C-E4DBB6E5A38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FE4E56-3897-4389-9896-A0F6A8732E54}" type="pres">
      <dgm:prSet presAssocID="{3A42599A-8340-4D83-96FF-D076CB80180F}" presName="compNode" presStyleCnt="0"/>
      <dgm:spPr/>
    </dgm:pt>
    <dgm:pt modelId="{2B3C78A5-0593-4042-AA69-41ACAD43395F}" type="pres">
      <dgm:prSet presAssocID="{3A42599A-8340-4D83-96FF-D076CB80180F}" presName="aNode" presStyleLbl="bgShp" presStyleIdx="0" presStyleCnt="3"/>
      <dgm:spPr/>
      <dgm:t>
        <a:bodyPr/>
        <a:lstStyle/>
        <a:p>
          <a:endParaRPr lang="ru-RU"/>
        </a:p>
      </dgm:t>
    </dgm:pt>
    <dgm:pt modelId="{33CE0848-C42A-46FF-A82D-3ECEECA846A9}" type="pres">
      <dgm:prSet presAssocID="{3A42599A-8340-4D83-96FF-D076CB80180F}" presName="textNode" presStyleLbl="bgShp" presStyleIdx="0" presStyleCnt="3"/>
      <dgm:spPr/>
      <dgm:t>
        <a:bodyPr/>
        <a:lstStyle/>
        <a:p>
          <a:endParaRPr lang="ru-RU"/>
        </a:p>
      </dgm:t>
    </dgm:pt>
    <dgm:pt modelId="{3A99ED47-37E6-43F0-BB57-B6654D22B1AF}" type="pres">
      <dgm:prSet presAssocID="{3A42599A-8340-4D83-96FF-D076CB80180F}" presName="compChildNode" presStyleCnt="0"/>
      <dgm:spPr/>
    </dgm:pt>
    <dgm:pt modelId="{7C7F907E-7627-47FC-B676-680FCAB17E03}" type="pres">
      <dgm:prSet presAssocID="{3A42599A-8340-4D83-96FF-D076CB80180F}" presName="theInnerList" presStyleCnt="0"/>
      <dgm:spPr/>
    </dgm:pt>
    <dgm:pt modelId="{35054332-FC32-4794-95CB-746116C7CD59}" type="pres">
      <dgm:prSet presAssocID="{1DEFF3C3-3AF8-4D7A-AE2E-8ABA5E156F71}" presName="childNode" presStyleLbl="node1" presStyleIdx="0" presStyleCnt="10" custScaleX="127330" custScaleY="132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5A107-E6B2-4BE2-ABCF-8C37DA634896}" type="pres">
      <dgm:prSet presAssocID="{3A42599A-8340-4D83-96FF-D076CB80180F}" presName="aSpace" presStyleCnt="0"/>
      <dgm:spPr/>
    </dgm:pt>
    <dgm:pt modelId="{08C50927-9BC5-4AAE-A3D6-053DBA59A9D0}" type="pres">
      <dgm:prSet presAssocID="{C953D2FA-DC83-4E87-8769-ECEA1FFFD99E}" presName="compNode" presStyleCnt="0"/>
      <dgm:spPr/>
    </dgm:pt>
    <dgm:pt modelId="{D9C02BB3-37FC-4078-BC04-CFE7F9D6E9DE}" type="pres">
      <dgm:prSet presAssocID="{C953D2FA-DC83-4E87-8769-ECEA1FFFD99E}" presName="aNode" presStyleLbl="bgShp" presStyleIdx="1" presStyleCnt="3" custScaleX="116885" custLinFactNeighborX="1974"/>
      <dgm:spPr/>
      <dgm:t>
        <a:bodyPr/>
        <a:lstStyle/>
        <a:p>
          <a:endParaRPr lang="ru-RU"/>
        </a:p>
      </dgm:t>
    </dgm:pt>
    <dgm:pt modelId="{02CD2C87-AF5C-407A-8216-C50F90F3367B}" type="pres">
      <dgm:prSet presAssocID="{C953D2FA-DC83-4E87-8769-ECEA1FFFD99E}" presName="textNode" presStyleLbl="bgShp" presStyleIdx="1" presStyleCnt="3"/>
      <dgm:spPr/>
      <dgm:t>
        <a:bodyPr/>
        <a:lstStyle/>
        <a:p>
          <a:endParaRPr lang="ru-RU"/>
        </a:p>
      </dgm:t>
    </dgm:pt>
    <dgm:pt modelId="{8DF39D96-E1DF-4BEB-A2A1-DD6A791F7020}" type="pres">
      <dgm:prSet presAssocID="{C953D2FA-DC83-4E87-8769-ECEA1FFFD99E}" presName="compChildNode" presStyleCnt="0"/>
      <dgm:spPr/>
    </dgm:pt>
    <dgm:pt modelId="{8FAC2917-A019-441A-BDF8-985F68439FA9}" type="pres">
      <dgm:prSet presAssocID="{C953D2FA-DC83-4E87-8769-ECEA1FFFD99E}" presName="theInnerList" presStyleCnt="0"/>
      <dgm:spPr/>
    </dgm:pt>
    <dgm:pt modelId="{BC143D4A-2FAF-4019-AC6C-43147EF746C2}" type="pres">
      <dgm:prSet presAssocID="{070CFF54-EB0F-4602-9B3C-6D53516F02EA}" presName="childNode" presStyleLbl="node1" presStyleIdx="1" presStyleCnt="10" custScaleX="12733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75894-2D98-44EE-91F8-632C1AF0651D}" type="pres">
      <dgm:prSet presAssocID="{070CFF54-EB0F-4602-9B3C-6D53516F02EA}" presName="aSpace2" presStyleCnt="0"/>
      <dgm:spPr/>
    </dgm:pt>
    <dgm:pt modelId="{79125F99-67C0-42A5-A601-1514A071EA64}" type="pres">
      <dgm:prSet presAssocID="{E14B4FA1-D3D8-42F9-9281-83D546BDE33E}" presName="childNode" presStyleLbl="node1" presStyleIdx="2" presStyleCnt="10" custScaleX="12733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CB7FA-82BB-46FA-BC86-AD98E4AB259A}" type="pres">
      <dgm:prSet presAssocID="{E14B4FA1-D3D8-42F9-9281-83D546BDE33E}" presName="aSpace2" presStyleCnt="0"/>
      <dgm:spPr/>
    </dgm:pt>
    <dgm:pt modelId="{E2BB8EA1-9C3A-4008-9061-372CD788DC56}" type="pres">
      <dgm:prSet presAssocID="{708112AB-ED68-4C08-89BD-F462A8DD8921}" presName="childNode" presStyleLbl="node1" presStyleIdx="3" presStyleCnt="10" custScaleX="12733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F393A-F9EB-462A-9507-CC3C742C9D5F}" type="pres">
      <dgm:prSet presAssocID="{708112AB-ED68-4C08-89BD-F462A8DD8921}" presName="aSpace2" presStyleCnt="0"/>
      <dgm:spPr/>
    </dgm:pt>
    <dgm:pt modelId="{A75D9BE3-D77D-4096-8822-14B67AFB9859}" type="pres">
      <dgm:prSet presAssocID="{B253CAB9-F362-47D0-BAAF-89265F92747D}" presName="childNode" presStyleLbl="node1" presStyleIdx="4" presStyleCnt="10" custScaleX="12733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CA783-91FB-4E77-BD94-B8373F621E4B}" type="pres">
      <dgm:prSet presAssocID="{B253CAB9-F362-47D0-BAAF-89265F92747D}" presName="aSpace2" presStyleCnt="0"/>
      <dgm:spPr/>
    </dgm:pt>
    <dgm:pt modelId="{926F09A5-D2A8-4BA3-A94A-4F33A1A374D9}" type="pres">
      <dgm:prSet presAssocID="{2AABD016-1394-42C6-9252-A6D0881912FD}" presName="childNode" presStyleLbl="node1" presStyleIdx="5" presStyleCnt="10" custScaleX="12733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9D059-AF24-435C-9752-7B408FF2E94D}" type="pres">
      <dgm:prSet presAssocID="{C953D2FA-DC83-4E87-8769-ECEA1FFFD99E}" presName="aSpace" presStyleCnt="0"/>
      <dgm:spPr/>
    </dgm:pt>
    <dgm:pt modelId="{E1512B01-108D-4C0F-A15F-DD74C269DDB0}" type="pres">
      <dgm:prSet presAssocID="{04598542-A6AC-4D7E-80BB-C35F967AF7CE}" presName="compNode" presStyleCnt="0"/>
      <dgm:spPr/>
    </dgm:pt>
    <dgm:pt modelId="{625B2848-9BC6-4C62-85E3-97F9D9A4F86B}" type="pres">
      <dgm:prSet presAssocID="{04598542-A6AC-4D7E-80BB-C35F967AF7CE}" presName="aNode" presStyleLbl="bgShp" presStyleIdx="2" presStyleCnt="3" custLinFactNeighborX="38" custLinFactNeighborY="-1998"/>
      <dgm:spPr/>
      <dgm:t>
        <a:bodyPr/>
        <a:lstStyle/>
        <a:p>
          <a:endParaRPr lang="ru-RU"/>
        </a:p>
      </dgm:t>
    </dgm:pt>
    <dgm:pt modelId="{CE54EA2D-367A-44AE-9430-68AAD9AB9D83}" type="pres">
      <dgm:prSet presAssocID="{04598542-A6AC-4D7E-80BB-C35F967AF7CE}" presName="textNode" presStyleLbl="bgShp" presStyleIdx="2" presStyleCnt="3"/>
      <dgm:spPr/>
      <dgm:t>
        <a:bodyPr/>
        <a:lstStyle/>
        <a:p>
          <a:endParaRPr lang="ru-RU"/>
        </a:p>
      </dgm:t>
    </dgm:pt>
    <dgm:pt modelId="{A9B77EA6-52CD-4666-B264-AF902AB1B00D}" type="pres">
      <dgm:prSet presAssocID="{04598542-A6AC-4D7E-80BB-C35F967AF7CE}" presName="compChildNode" presStyleCnt="0"/>
      <dgm:spPr/>
    </dgm:pt>
    <dgm:pt modelId="{155074BD-9214-4EF4-B161-C89BB79FDABE}" type="pres">
      <dgm:prSet presAssocID="{04598542-A6AC-4D7E-80BB-C35F967AF7CE}" presName="theInnerList" presStyleCnt="0"/>
      <dgm:spPr/>
    </dgm:pt>
    <dgm:pt modelId="{DBB1999A-378E-4258-80B5-7521C0C65824}" type="pres">
      <dgm:prSet presAssocID="{038116BC-37AD-47F7-9B83-7E867E8F4C8A}" presName="childNode" presStyleLbl="node1" presStyleIdx="6" presStyleCnt="10" custScaleX="12733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39EA7-B26D-47DB-911D-76994F844170}" type="pres">
      <dgm:prSet presAssocID="{038116BC-37AD-47F7-9B83-7E867E8F4C8A}" presName="aSpace2" presStyleCnt="0"/>
      <dgm:spPr/>
    </dgm:pt>
    <dgm:pt modelId="{76AA7E3D-C77A-4132-A255-F4E8C93C03FB}" type="pres">
      <dgm:prSet presAssocID="{840F4575-712C-4DB2-A471-F7E757031683}" presName="childNode" presStyleLbl="node1" presStyleIdx="7" presStyleCnt="10" custScaleX="12733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A18AB-A459-4487-A610-1DE242C649ED}" type="pres">
      <dgm:prSet presAssocID="{840F4575-712C-4DB2-A471-F7E757031683}" presName="aSpace2" presStyleCnt="0"/>
      <dgm:spPr/>
    </dgm:pt>
    <dgm:pt modelId="{D8ABCDF2-EE8B-4979-98F1-452A1892DAA2}" type="pres">
      <dgm:prSet presAssocID="{D881FA08-CDE3-4EF2-93AA-DF2C881EB891}" presName="childNode" presStyleLbl="node1" presStyleIdx="8" presStyleCnt="10" custScaleX="12733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92117-FD72-4010-A8AD-84D8F9C153F7}" type="pres">
      <dgm:prSet presAssocID="{D881FA08-CDE3-4EF2-93AA-DF2C881EB891}" presName="aSpace2" presStyleCnt="0"/>
      <dgm:spPr/>
    </dgm:pt>
    <dgm:pt modelId="{5BA46D85-BD49-4779-BA87-857D019CF5F4}" type="pres">
      <dgm:prSet presAssocID="{5448941F-F459-41A0-8C4D-FF27F1E43501}" presName="childNode" presStyleLbl="node1" presStyleIdx="9" presStyleCnt="10" custScaleX="12733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AB1089-57AA-4539-AE7B-47157CBFA0BE}" type="presOf" srcId="{070CFF54-EB0F-4602-9B3C-6D53516F02EA}" destId="{BC143D4A-2FAF-4019-AC6C-43147EF746C2}" srcOrd="0" destOrd="0" presId="urn:microsoft.com/office/officeart/2005/8/layout/lProcess2"/>
    <dgm:cxn modelId="{94E51CFB-DCDC-4CB3-A30E-01762A0E271E}" srcId="{04598542-A6AC-4D7E-80BB-C35F967AF7CE}" destId="{D881FA08-CDE3-4EF2-93AA-DF2C881EB891}" srcOrd="2" destOrd="0" parTransId="{F153E2E2-FC8A-4A12-9081-8597F73686B8}" sibTransId="{BDC1C990-49AB-4C05-B8B2-ED17DD559F8F}"/>
    <dgm:cxn modelId="{39DFF347-8421-44CC-AAE4-9C7FDBCBB4D0}" type="presOf" srcId="{1DEFF3C3-3AF8-4D7A-AE2E-8ABA5E156F71}" destId="{35054332-FC32-4794-95CB-746116C7CD59}" srcOrd="0" destOrd="0" presId="urn:microsoft.com/office/officeart/2005/8/layout/lProcess2"/>
    <dgm:cxn modelId="{825D568D-4EA1-463C-A642-CA5DAE2A8B43}" srcId="{C953D2FA-DC83-4E87-8769-ECEA1FFFD99E}" destId="{E14B4FA1-D3D8-42F9-9281-83D546BDE33E}" srcOrd="1" destOrd="0" parTransId="{5EC026D7-D2F2-4540-986E-02A04326969E}" sibTransId="{CB1AE2A6-0AF4-4158-9F60-3E0591557DAF}"/>
    <dgm:cxn modelId="{D0B182DB-1BE4-415C-A0D3-9F2D7564FB1C}" srcId="{C953D2FA-DC83-4E87-8769-ECEA1FFFD99E}" destId="{708112AB-ED68-4C08-89BD-F462A8DD8921}" srcOrd="2" destOrd="0" parTransId="{C3940DE7-4A57-46F2-8085-890C768C73BE}" sibTransId="{02712ADD-05AD-4A30-8768-D13DCFE39F48}"/>
    <dgm:cxn modelId="{B69D0613-ACEB-40A4-9FA6-4984353F71C4}" srcId="{C953D2FA-DC83-4E87-8769-ECEA1FFFD99E}" destId="{2AABD016-1394-42C6-9252-A6D0881912FD}" srcOrd="4" destOrd="0" parTransId="{F8662A0B-7BF9-4130-A380-E8076A680A3B}" sibTransId="{BBB527B8-CD85-4DD3-8B80-831472A73EA9}"/>
    <dgm:cxn modelId="{A59EB7D5-36AC-4AE2-B651-FF99A870D956}" type="presOf" srcId="{840F4575-712C-4DB2-A471-F7E757031683}" destId="{76AA7E3D-C77A-4132-A255-F4E8C93C03FB}" srcOrd="0" destOrd="0" presId="urn:microsoft.com/office/officeart/2005/8/layout/lProcess2"/>
    <dgm:cxn modelId="{F00140B0-7A91-49A7-96FE-387A7E15EB2E}" srcId="{04598542-A6AC-4D7E-80BB-C35F967AF7CE}" destId="{840F4575-712C-4DB2-A471-F7E757031683}" srcOrd="1" destOrd="0" parTransId="{0A02DE88-25B2-45D7-8D44-19474DEEC7AF}" sibTransId="{674A113B-C187-4771-B738-C79D7BF32C0A}"/>
    <dgm:cxn modelId="{BBE50CC0-EDC4-4B8F-A733-E69911066ABB}" srcId="{A2821001-1A88-47BE-856C-E4DBB6E5A388}" destId="{04598542-A6AC-4D7E-80BB-C35F967AF7CE}" srcOrd="2" destOrd="0" parTransId="{27983F14-C4D9-4FA5-BCE7-9D7244B4C334}" sibTransId="{D82EF18B-5F1D-46F0-B71C-6F9D62AB24D7}"/>
    <dgm:cxn modelId="{01A04430-D734-4767-96AA-9D2278EB85E2}" type="presOf" srcId="{038116BC-37AD-47F7-9B83-7E867E8F4C8A}" destId="{DBB1999A-378E-4258-80B5-7521C0C65824}" srcOrd="0" destOrd="0" presId="urn:microsoft.com/office/officeart/2005/8/layout/lProcess2"/>
    <dgm:cxn modelId="{E0DEE79A-FC6C-4518-8513-57B76EEC7B38}" srcId="{A2821001-1A88-47BE-856C-E4DBB6E5A388}" destId="{3A42599A-8340-4D83-96FF-D076CB80180F}" srcOrd="0" destOrd="0" parTransId="{9027DEF8-0977-4D0A-A35B-057FFC52B2C7}" sibTransId="{F753C5ED-D0A3-4952-8DCE-2CB97DFC6617}"/>
    <dgm:cxn modelId="{597D153A-923A-4DCF-8DC7-D0C290C2A551}" srcId="{C953D2FA-DC83-4E87-8769-ECEA1FFFD99E}" destId="{B253CAB9-F362-47D0-BAAF-89265F92747D}" srcOrd="3" destOrd="0" parTransId="{740143DF-6D84-4F82-BA28-F509C55864D9}" sibTransId="{5D5A5254-8AA3-4F19-80C7-C929FF8F9DBF}"/>
    <dgm:cxn modelId="{03650F7B-E09E-457C-8379-52C7FB986622}" type="presOf" srcId="{04598542-A6AC-4D7E-80BB-C35F967AF7CE}" destId="{CE54EA2D-367A-44AE-9430-68AAD9AB9D83}" srcOrd="1" destOrd="0" presId="urn:microsoft.com/office/officeart/2005/8/layout/lProcess2"/>
    <dgm:cxn modelId="{EF2E1D3B-D211-4EB7-AEC5-0586540A51E2}" type="presOf" srcId="{5448941F-F459-41A0-8C4D-FF27F1E43501}" destId="{5BA46D85-BD49-4779-BA87-857D019CF5F4}" srcOrd="0" destOrd="0" presId="urn:microsoft.com/office/officeart/2005/8/layout/lProcess2"/>
    <dgm:cxn modelId="{DB57F078-A041-4AF5-8D6B-5DEF21A998E1}" srcId="{04598542-A6AC-4D7E-80BB-C35F967AF7CE}" destId="{5448941F-F459-41A0-8C4D-FF27F1E43501}" srcOrd="3" destOrd="0" parTransId="{AEA090DC-B510-4BCE-BAD7-34DE88BF3CAA}" sibTransId="{6A26E50F-B97A-4A40-A648-7040C9184D41}"/>
    <dgm:cxn modelId="{6CB118AC-6DBB-4F65-A2B1-11C7174939A3}" type="presOf" srcId="{708112AB-ED68-4C08-89BD-F462A8DD8921}" destId="{E2BB8EA1-9C3A-4008-9061-372CD788DC56}" srcOrd="0" destOrd="0" presId="urn:microsoft.com/office/officeart/2005/8/layout/lProcess2"/>
    <dgm:cxn modelId="{D6B3BF2E-740D-4003-8050-D43364C0607B}" type="presOf" srcId="{C953D2FA-DC83-4E87-8769-ECEA1FFFD99E}" destId="{D9C02BB3-37FC-4078-BC04-CFE7F9D6E9DE}" srcOrd="0" destOrd="0" presId="urn:microsoft.com/office/officeart/2005/8/layout/lProcess2"/>
    <dgm:cxn modelId="{5ADEE127-0622-463B-9D57-4C3B04039CCA}" type="presOf" srcId="{B253CAB9-F362-47D0-BAAF-89265F92747D}" destId="{A75D9BE3-D77D-4096-8822-14B67AFB9859}" srcOrd="0" destOrd="0" presId="urn:microsoft.com/office/officeart/2005/8/layout/lProcess2"/>
    <dgm:cxn modelId="{47E16FD9-850B-445E-9EED-8A74B758F60D}" type="presOf" srcId="{D881FA08-CDE3-4EF2-93AA-DF2C881EB891}" destId="{D8ABCDF2-EE8B-4979-98F1-452A1892DAA2}" srcOrd="0" destOrd="0" presId="urn:microsoft.com/office/officeart/2005/8/layout/lProcess2"/>
    <dgm:cxn modelId="{9A5E7F50-5AC4-44D2-9E49-FE8C64C91B5A}" type="presOf" srcId="{C953D2FA-DC83-4E87-8769-ECEA1FFFD99E}" destId="{02CD2C87-AF5C-407A-8216-C50F90F3367B}" srcOrd="1" destOrd="0" presId="urn:microsoft.com/office/officeart/2005/8/layout/lProcess2"/>
    <dgm:cxn modelId="{21625865-8391-436D-9116-AA9E5328F14B}" type="presOf" srcId="{3A42599A-8340-4D83-96FF-D076CB80180F}" destId="{2B3C78A5-0593-4042-AA69-41ACAD43395F}" srcOrd="0" destOrd="0" presId="urn:microsoft.com/office/officeart/2005/8/layout/lProcess2"/>
    <dgm:cxn modelId="{B8E78365-BD54-455A-A921-7A890160458A}" srcId="{C953D2FA-DC83-4E87-8769-ECEA1FFFD99E}" destId="{070CFF54-EB0F-4602-9B3C-6D53516F02EA}" srcOrd="0" destOrd="0" parTransId="{08BA9590-8DB2-45F5-AE40-4C4B10BD0736}" sibTransId="{B20EE529-2B13-4AB9-9284-A5600F49CB4C}"/>
    <dgm:cxn modelId="{E9FC3699-B06A-42BC-8DBF-E8C092888280}" type="presOf" srcId="{3A42599A-8340-4D83-96FF-D076CB80180F}" destId="{33CE0848-C42A-46FF-A82D-3ECEECA846A9}" srcOrd="1" destOrd="0" presId="urn:microsoft.com/office/officeart/2005/8/layout/lProcess2"/>
    <dgm:cxn modelId="{A91C0F6C-633A-406B-90F2-41AC7D5939DD}" type="presOf" srcId="{04598542-A6AC-4D7E-80BB-C35F967AF7CE}" destId="{625B2848-9BC6-4C62-85E3-97F9D9A4F86B}" srcOrd="0" destOrd="0" presId="urn:microsoft.com/office/officeart/2005/8/layout/lProcess2"/>
    <dgm:cxn modelId="{003A87BB-78A6-4A00-916E-39D21E7B6487}" srcId="{04598542-A6AC-4D7E-80BB-C35F967AF7CE}" destId="{038116BC-37AD-47F7-9B83-7E867E8F4C8A}" srcOrd="0" destOrd="0" parTransId="{34086AFF-1991-4CD8-80B7-AAC3119EABE8}" sibTransId="{01969F17-F642-458F-A8E6-02466F31DACB}"/>
    <dgm:cxn modelId="{CC84F74C-5258-4147-8F6E-2D1CE4DED082}" type="presOf" srcId="{E14B4FA1-D3D8-42F9-9281-83D546BDE33E}" destId="{79125F99-67C0-42A5-A601-1514A071EA64}" srcOrd="0" destOrd="0" presId="urn:microsoft.com/office/officeart/2005/8/layout/lProcess2"/>
    <dgm:cxn modelId="{B7C13743-C462-4B8D-81F5-BF48C312DAB7}" type="presOf" srcId="{A2821001-1A88-47BE-856C-E4DBB6E5A388}" destId="{DD0B2A9E-1E36-499D-A04C-9158CB96E70B}" srcOrd="0" destOrd="0" presId="urn:microsoft.com/office/officeart/2005/8/layout/lProcess2"/>
    <dgm:cxn modelId="{431ADBAE-ABCB-4C0A-A1A9-E8FADA1E64D5}" srcId="{A2821001-1A88-47BE-856C-E4DBB6E5A388}" destId="{C953D2FA-DC83-4E87-8769-ECEA1FFFD99E}" srcOrd="1" destOrd="0" parTransId="{719DC9E9-30A3-437E-84F7-CE3E5DA96CE9}" sibTransId="{F4714BF9-E7E5-4D59-A85D-9BCD2393F21F}"/>
    <dgm:cxn modelId="{86359280-81F7-499C-A198-0C2461F6FEDA}" type="presOf" srcId="{2AABD016-1394-42C6-9252-A6D0881912FD}" destId="{926F09A5-D2A8-4BA3-A94A-4F33A1A374D9}" srcOrd="0" destOrd="0" presId="urn:microsoft.com/office/officeart/2005/8/layout/lProcess2"/>
    <dgm:cxn modelId="{B6CABA07-D16C-444D-8CAE-A15688B61E8C}" srcId="{3A42599A-8340-4D83-96FF-D076CB80180F}" destId="{1DEFF3C3-3AF8-4D7A-AE2E-8ABA5E156F71}" srcOrd="0" destOrd="0" parTransId="{73CC4562-78A1-4105-B727-6E42F862E383}" sibTransId="{2BD0365E-7A95-4854-82B8-C4854030E576}"/>
    <dgm:cxn modelId="{59D98800-B3CA-458F-8C2F-03AF3AC471D6}" type="presParOf" srcId="{DD0B2A9E-1E36-499D-A04C-9158CB96E70B}" destId="{1AFE4E56-3897-4389-9896-A0F6A8732E54}" srcOrd="0" destOrd="0" presId="urn:microsoft.com/office/officeart/2005/8/layout/lProcess2"/>
    <dgm:cxn modelId="{E4C78148-866E-49B4-8019-67978941E8A4}" type="presParOf" srcId="{1AFE4E56-3897-4389-9896-A0F6A8732E54}" destId="{2B3C78A5-0593-4042-AA69-41ACAD43395F}" srcOrd="0" destOrd="0" presId="urn:microsoft.com/office/officeart/2005/8/layout/lProcess2"/>
    <dgm:cxn modelId="{24949F1C-4292-4C94-9E94-4BCAA8CA0413}" type="presParOf" srcId="{1AFE4E56-3897-4389-9896-A0F6A8732E54}" destId="{33CE0848-C42A-46FF-A82D-3ECEECA846A9}" srcOrd="1" destOrd="0" presId="urn:microsoft.com/office/officeart/2005/8/layout/lProcess2"/>
    <dgm:cxn modelId="{D9FC2032-33D2-4B6F-84B9-686FFA9192DB}" type="presParOf" srcId="{1AFE4E56-3897-4389-9896-A0F6A8732E54}" destId="{3A99ED47-37E6-43F0-BB57-B6654D22B1AF}" srcOrd="2" destOrd="0" presId="urn:microsoft.com/office/officeart/2005/8/layout/lProcess2"/>
    <dgm:cxn modelId="{1884E93D-0389-4B27-A56C-90E86118F54B}" type="presParOf" srcId="{3A99ED47-37E6-43F0-BB57-B6654D22B1AF}" destId="{7C7F907E-7627-47FC-B676-680FCAB17E03}" srcOrd="0" destOrd="0" presId="urn:microsoft.com/office/officeart/2005/8/layout/lProcess2"/>
    <dgm:cxn modelId="{B710680A-BCD9-40B4-A598-E40E24B4E154}" type="presParOf" srcId="{7C7F907E-7627-47FC-B676-680FCAB17E03}" destId="{35054332-FC32-4794-95CB-746116C7CD59}" srcOrd="0" destOrd="0" presId="urn:microsoft.com/office/officeart/2005/8/layout/lProcess2"/>
    <dgm:cxn modelId="{BFFD0FCE-754C-4480-A3DE-3D2946985B72}" type="presParOf" srcId="{DD0B2A9E-1E36-499D-A04C-9158CB96E70B}" destId="{C825A107-E6B2-4BE2-ABCF-8C37DA634896}" srcOrd="1" destOrd="0" presId="urn:microsoft.com/office/officeart/2005/8/layout/lProcess2"/>
    <dgm:cxn modelId="{A887CBF1-7863-4D2C-BDFD-80B460B80623}" type="presParOf" srcId="{DD0B2A9E-1E36-499D-A04C-9158CB96E70B}" destId="{08C50927-9BC5-4AAE-A3D6-053DBA59A9D0}" srcOrd="2" destOrd="0" presId="urn:microsoft.com/office/officeart/2005/8/layout/lProcess2"/>
    <dgm:cxn modelId="{E8CFA731-4473-4938-AA1D-9B5B55EA0F45}" type="presParOf" srcId="{08C50927-9BC5-4AAE-A3D6-053DBA59A9D0}" destId="{D9C02BB3-37FC-4078-BC04-CFE7F9D6E9DE}" srcOrd="0" destOrd="0" presId="urn:microsoft.com/office/officeart/2005/8/layout/lProcess2"/>
    <dgm:cxn modelId="{EDE03566-1647-4BB9-9A70-6D00AB6424B5}" type="presParOf" srcId="{08C50927-9BC5-4AAE-A3D6-053DBA59A9D0}" destId="{02CD2C87-AF5C-407A-8216-C50F90F3367B}" srcOrd="1" destOrd="0" presId="urn:microsoft.com/office/officeart/2005/8/layout/lProcess2"/>
    <dgm:cxn modelId="{B132D488-0347-44D8-B2E4-85A67798D72D}" type="presParOf" srcId="{08C50927-9BC5-4AAE-A3D6-053DBA59A9D0}" destId="{8DF39D96-E1DF-4BEB-A2A1-DD6A791F7020}" srcOrd="2" destOrd="0" presId="urn:microsoft.com/office/officeart/2005/8/layout/lProcess2"/>
    <dgm:cxn modelId="{9AFD9B9D-FA16-45A0-97DD-7FFA8E42DCA2}" type="presParOf" srcId="{8DF39D96-E1DF-4BEB-A2A1-DD6A791F7020}" destId="{8FAC2917-A019-441A-BDF8-985F68439FA9}" srcOrd="0" destOrd="0" presId="urn:microsoft.com/office/officeart/2005/8/layout/lProcess2"/>
    <dgm:cxn modelId="{40B993D0-96D4-4351-9006-6684E7FD17AF}" type="presParOf" srcId="{8FAC2917-A019-441A-BDF8-985F68439FA9}" destId="{BC143D4A-2FAF-4019-AC6C-43147EF746C2}" srcOrd="0" destOrd="0" presId="urn:microsoft.com/office/officeart/2005/8/layout/lProcess2"/>
    <dgm:cxn modelId="{A85DCA7E-C492-4B1E-A2B0-4B64E43F90D5}" type="presParOf" srcId="{8FAC2917-A019-441A-BDF8-985F68439FA9}" destId="{CEC75894-2D98-44EE-91F8-632C1AF0651D}" srcOrd="1" destOrd="0" presId="urn:microsoft.com/office/officeart/2005/8/layout/lProcess2"/>
    <dgm:cxn modelId="{CE65E52D-333C-4CA9-A6E0-1C5FCA22F99E}" type="presParOf" srcId="{8FAC2917-A019-441A-BDF8-985F68439FA9}" destId="{79125F99-67C0-42A5-A601-1514A071EA64}" srcOrd="2" destOrd="0" presId="urn:microsoft.com/office/officeart/2005/8/layout/lProcess2"/>
    <dgm:cxn modelId="{03C8A7C9-104C-4EF8-827A-DC03C2DE0457}" type="presParOf" srcId="{8FAC2917-A019-441A-BDF8-985F68439FA9}" destId="{F4DCB7FA-82BB-46FA-BC86-AD98E4AB259A}" srcOrd="3" destOrd="0" presId="urn:microsoft.com/office/officeart/2005/8/layout/lProcess2"/>
    <dgm:cxn modelId="{CD68CEDE-1FB2-4E8C-8981-22AA0CDF0EA7}" type="presParOf" srcId="{8FAC2917-A019-441A-BDF8-985F68439FA9}" destId="{E2BB8EA1-9C3A-4008-9061-372CD788DC56}" srcOrd="4" destOrd="0" presId="urn:microsoft.com/office/officeart/2005/8/layout/lProcess2"/>
    <dgm:cxn modelId="{7E412EB0-536E-4C01-B0E6-71CD8F29F96D}" type="presParOf" srcId="{8FAC2917-A019-441A-BDF8-985F68439FA9}" destId="{509F393A-F9EB-462A-9507-CC3C742C9D5F}" srcOrd="5" destOrd="0" presId="urn:microsoft.com/office/officeart/2005/8/layout/lProcess2"/>
    <dgm:cxn modelId="{FEB626F8-4416-4F4C-8EAC-F15195513F53}" type="presParOf" srcId="{8FAC2917-A019-441A-BDF8-985F68439FA9}" destId="{A75D9BE3-D77D-4096-8822-14B67AFB9859}" srcOrd="6" destOrd="0" presId="urn:microsoft.com/office/officeart/2005/8/layout/lProcess2"/>
    <dgm:cxn modelId="{EB64DBB8-AAD3-4FD6-B790-EC381495BE7A}" type="presParOf" srcId="{8FAC2917-A019-441A-BDF8-985F68439FA9}" destId="{B1CCA783-91FB-4E77-BD94-B8373F621E4B}" srcOrd="7" destOrd="0" presId="urn:microsoft.com/office/officeart/2005/8/layout/lProcess2"/>
    <dgm:cxn modelId="{67513754-E370-4951-980D-058B1A1E5AE3}" type="presParOf" srcId="{8FAC2917-A019-441A-BDF8-985F68439FA9}" destId="{926F09A5-D2A8-4BA3-A94A-4F33A1A374D9}" srcOrd="8" destOrd="0" presId="urn:microsoft.com/office/officeart/2005/8/layout/lProcess2"/>
    <dgm:cxn modelId="{A2BA9889-1102-48F1-AB00-396649578DA7}" type="presParOf" srcId="{DD0B2A9E-1E36-499D-A04C-9158CB96E70B}" destId="{C279D059-AF24-435C-9752-7B408FF2E94D}" srcOrd="3" destOrd="0" presId="urn:microsoft.com/office/officeart/2005/8/layout/lProcess2"/>
    <dgm:cxn modelId="{2D4AEA2C-DA9A-4B03-A5B3-A2FEE49C619A}" type="presParOf" srcId="{DD0B2A9E-1E36-499D-A04C-9158CB96E70B}" destId="{E1512B01-108D-4C0F-A15F-DD74C269DDB0}" srcOrd="4" destOrd="0" presId="urn:microsoft.com/office/officeart/2005/8/layout/lProcess2"/>
    <dgm:cxn modelId="{D17C9FAB-0393-4764-B1E2-4F966480A30C}" type="presParOf" srcId="{E1512B01-108D-4C0F-A15F-DD74C269DDB0}" destId="{625B2848-9BC6-4C62-85E3-97F9D9A4F86B}" srcOrd="0" destOrd="0" presId="urn:microsoft.com/office/officeart/2005/8/layout/lProcess2"/>
    <dgm:cxn modelId="{82BD27BA-E2DD-4583-B9A7-C448CB6021D9}" type="presParOf" srcId="{E1512B01-108D-4C0F-A15F-DD74C269DDB0}" destId="{CE54EA2D-367A-44AE-9430-68AAD9AB9D83}" srcOrd="1" destOrd="0" presId="urn:microsoft.com/office/officeart/2005/8/layout/lProcess2"/>
    <dgm:cxn modelId="{77F371BB-FBA5-4B4B-B211-D7C1A172C6FB}" type="presParOf" srcId="{E1512B01-108D-4C0F-A15F-DD74C269DDB0}" destId="{A9B77EA6-52CD-4666-B264-AF902AB1B00D}" srcOrd="2" destOrd="0" presId="urn:microsoft.com/office/officeart/2005/8/layout/lProcess2"/>
    <dgm:cxn modelId="{1AE8CC2E-D177-41C9-BE69-F6C9108F5B9E}" type="presParOf" srcId="{A9B77EA6-52CD-4666-B264-AF902AB1B00D}" destId="{155074BD-9214-4EF4-B161-C89BB79FDABE}" srcOrd="0" destOrd="0" presId="urn:microsoft.com/office/officeart/2005/8/layout/lProcess2"/>
    <dgm:cxn modelId="{7F5FBD57-7492-47CC-B7F9-769924D1F41A}" type="presParOf" srcId="{155074BD-9214-4EF4-B161-C89BB79FDABE}" destId="{DBB1999A-378E-4258-80B5-7521C0C65824}" srcOrd="0" destOrd="0" presId="urn:microsoft.com/office/officeart/2005/8/layout/lProcess2"/>
    <dgm:cxn modelId="{29BA62B0-64F6-46D9-BB7C-76D64BCD3B34}" type="presParOf" srcId="{155074BD-9214-4EF4-B161-C89BB79FDABE}" destId="{BF139EA7-B26D-47DB-911D-76994F844170}" srcOrd="1" destOrd="0" presId="urn:microsoft.com/office/officeart/2005/8/layout/lProcess2"/>
    <dgm:cxn modelId="{8AEF3DE1-73CD-410D-8CE3-A49BAC0D09A3}" type="presParOf" srcId="{155074BD-9214-4EF4-B161-C89BB79FDABE}" destId="{76AA7E3D-C77A-4132-A255-F4E8C93C03FB}" srcOrd="2" destOrd="0" presId="urn:microsoft.com/office/officeart/2005/8/layout/lProcess2"/>
    <dgm:cxn modelId="{87E71EA5-3279-49EC-BB0C-749AF6C53587}" type="presParOf" srcId="{155074BD-9214-4EF4-B161-C89BB79FDABE}" destId="{7C7A18AB-A459-4487-A610-1DE242C649ED}" srcOrd="3" destOrd="0" presId="urn:microsoft.com/office/officeart/2005/8/layout/lProcess2"/>
    <dgm:cxn modelId="{0C12E175-9CD6-4A5E-AEEA-1EB6789BE2B7}" type="presParOf" srcId="{155074BD-9214-4EF4-B161-C89BB79FDABE}" destId="{D8ABCDF2-EE8B-4979-98F1-452A1892DAA2}" srcOrd="4" destOrd="0" presId="urn:microsoft.com/office/officeart/2005/8/layout/lProcess2"/>
    <dgm:cxn modelId="{0C6BCB2A-95BD-4C92-BA5A-DC278D83F1D9}" type="presParOf" srcId="{155074BD-9214-4EF4-B161-C89BB79FDABE}" destId="{01392117-FD72-4010-A8AD-84D8F9C153F7}" srcOrd="5" destOrd="0" presId="urn:microsoft.com/office/officeart/2005/8/layout/lProcess2"/>
    <dgm:cxn modelId="{AD53D87B-59BA-483D-B71B-2D3ED557CF9A}" type="presParOf" srcId="{155074BD-9214-4EF4-B161-C89BB79FDABE}" destId="{5BA46D85-BD49-4779-BA87-857D019CF5F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2AD125-58FE-4BEF-80C7-47FA51713F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A6A329-9737-4C3D-AFAF-DA8EF17C5B96}">
      <dgm:prSet phldrT="[Текст]" custT="1"/>
      <dgm:spPr/>
      <dgm:t>
        <a:bodyPr/>
        <a:lstStyle/>
        <a:p>
          <a:r>
            <a:rPr lang="ru-RU" sz="1600" i="1" dirty="0" smtClean="0">
              <a:solidFill>
                <a:schemeClr val="tx1"/>
              </a:solidFill>
            </a:rPr>
            <a:t>Информационное сопровождение застрахованных лиц при организации прохождения профилактических мероприятий:</a:t>
          </a:r>
          <a:endParaRPr lang="ru-RU" sz="1600" dirty="0">
            <a:solidFill>
              <a:schemeClr val="tx1"/>
            </a:solidFill>
          </a:endParaRPr>
        </a:p>
      </dgm:t>
    </dgm:pt>
    <dgm:pt modelId="{6FF55DFD-1A7C-41FA-8999-747A390D3E73}" type="parTrans" cxnId="{2944FAA0-5055-4DD2-82E6-1F9231EDE9CD}">
      <dgm:prSet/>
      <dgm:spPr/>
      <dgm:t>
        <a:bodyPr/>
        <a:lstStyle/>
        <a:p>
          <a:endParaRPr lang="ru-RU"/>
        </a:p>
      </dgm:t>
    </dgm:pt>
    <dgm:pt modelId="{6CAEBBF0-2536-4FB9-AA52-6B8E0D4B700C}" type="sibTrans" cxnId="{2944FAA0-5055-4DD2-82E6-1F9231EDE9CD}">
      <dgm:prSet/>
      <dgm:spPr/>
      <dgm:t>
        <a:bodyPr/>
        <a:lstStyle/>
        <a:p>
          <a:endParaRPr lang="ru-RU"/>
        </a:p>
      </dgm:t>
    </dgm:pt>
    <dgm:pt modelId="{B9C48D35-6017-400B-B379-2A9BA67945EA}">
      <dgm:prSet phldrT="[Текст]" custT="1"/>
      <dgm:spPr/>
      <dgm:t>
        <a:bodyPr/>
        <a:lstStyle/>
        <a:p>
          <a:r>
            <a:rPr lang="ru-RU" sz="1400" i="1" dirty="0" smtClean="0"/>
            <a:t>СТРАХОВОЙ ПРЕДСТАВИТЕЛЬ</a:t>
          </a:r>
          <a:endParaRPr lang="ru-RU" sz="1400" i="1" dirty="0"/>
        </a:p>
      </dgm:t>
    </dgm:pt>
    <dgm:pt modelId="{0D3EEB49-9AF8-45CB-991A-40A8C0E70674}" type="parTrans" cxnId="{7774284A-47F1-4EB5-9EC5-54478E87C353}">
      <dgm:prSet/>
      <dgm:spPr/>
      <dgm:t>
        <a:bodyPr/>
        <a:lstStyle/>
        <a:p>
          <a:endParaRPr lang="ru-RU"/>
        </a:p>
      </dgm:t>
    </dgm:pt>
    <dgm:pt modelId="{61A272FC-38EF-4A7C-A17B-F1AC9E3C6D2B}" type="sibTrans" cxnId="{7774284A-47F1-4EB5-9EC5-54478E87C353}">
      <dgm:prSet/>
      <dgm:spPr/>
      <dgm:t>
        <a:bodyPr/>
        <a:lstStyle/>
        <a:p>
          <a:endParaRPr lang="ru-RU"/>
        </a:p>
      </dgm:t>
    </dgm:pt>
    <dgm:pt modelId="{52932C42-EAB6-4A5C-91C0-FFDC56F1C126}">
      <dgm:prSet phldrT="[Текст]" custT="1"/>
      <dgm:spPr/>
      <dgm:t>
        <a:bodyPr/>
        <a:lstStyle/>
        <a:p>
          <a:pPr algn="l"/>
          <a:r>
            <a:rPr lang="ru-RU" sz="1200" dirty="0" smtClean="0"/>
            <a:t>не позднее 1 февраля текущего года осуществляет информирование застрахованных лиц, подлежащих диспансеризации или профилактическому медицинскому осмотру в текущем году, о возможности прохождения диспансеризации или профилактического медицинского осмотра</a:t>
          </a:r>
          <a:endParaRPr lang="ru-RU" sz="1200" dirty="0"/>
        </a:p>
      </dgm:t>
    </dgm:pt>
    <dgm:pt modelId="{40C83AAF-B18C-4F24-9E0F-26F69D31244E}" type="parTrans" cxnId="{5E7A51C3-750E-40DC-A0FC-588BED8296D4}">
      <dgm:prSet/>
      <dgm:spPr/>
      <dgm:t>
        <a:bodyPr/>
        <a:lstStyle/>
        <a:p>
          <a:endParaRPr lang="ru-RU"/>
        </a:p>
      </dgm:t>
    </dgm:pt>
    <dgm:pt modelId="{77127F17-FD22-40B5-96A7-09E73D19AE65}" type="sibTrans" cxnId="{5E7A51C3-750E-40DC-A0FC-588BED8296D4}">
      <dgm:prSet/>
      <dgm:spPr/>
      <dgm:t>
        <a:bodyPr/>
        <a:lstStyle/>
        <a:p>
          <a:endParaRPr lang="ru-RU"/>
        </a:p>
      </dgm:t>
    </dgm:pt>
    <dgm:pt modelId="{2DECAE56-C559-492D-A755-0AEC995A029B}">
      <dgm:prSet phldrT="[Текст]" custT="1"/>
      <dgm:spPr/>
      <dgm:t>
        <a:bodyPr/>
        <a:lstStyle/>
        <a:p>
          <a:pPr algn="l"/>
          <a:r>
            <a:rPr lang="ru-RU" sz="1200" dirty="0" smtClean="0"/>
            <a:t>ежеквартально осуществляет информирование о возможности прохождения диспансеризации или профилактического медицинского осмотра в отношении застрахованных лиц, подлежащих диспансеризации или профилактическому медицинскому осмотру в текущем году и не прошедших их</a:t>
          </a:r>
          <a:endParaRPr lang="ru-RU" sz="1200" dirty="0"/>
        </a:p>
      </dgm:t>
    </dgm:pt>
    <dgm:pt modelId="{49149D65-5240-4027-A972-5E56BEEABDDE}" type="parTrans" cxnId="{5F4B6983-3203-459A-A2C6-3AFD737C8CD8}">
      <dgm:prSet/>
      <dgm:spPr/>
      <dgm:t>
        <a:bodyPr/>
        <a:lstStyle/>
        <a:p>
          <a:endParaRPr lang="ru-RU"/>
        </a:p>
      </dgm:t>
    </dgm:pt>
    <dgm:pt modelId="{7275371C-96DC-4A19-A5EF-36C0F038C414}" type="sibTrans" cxnId="{5F4B6983-3203-459A-A2C6-3AFD737C8CD8}">
      <dgm:prSet/>
      <dgm:spPr/>
      <dgm:t>
        <a:bodyPr/>
        <a:lstStyle/>
        <a:p>
          <a:endParaRPr lang="ru-RU"/>
        </a:p>
      </dgm:t>
    </dgm:pt>
    <dgm:pt modelId="{72B09F5C-A99E-473A-B8CE-A31BBEBD69BA}">
      <dgm:prSet phldrT="[Текст]" custT="1"/>
      <dgm:spPr/>
      <dgm:t>
        <a:bodyPr/>
        <a:lstStyle/>
        <a:p>
          <a:r>
            <a:rPr lang="ru-RU" sz="1400" i="1" dirty="0" smtClean="0"/>
            <a:t>МЕДИЦИНСКАЯ ОРГАНИЗАЦИЯ</a:t>
          </a:r>
          <a:endParaRPr lang="ru-RU" sz="1400" i="1" dirty="0"/>
        </a:p>
      </dgm:t>
    </dgm:pt>
    <dgm:pt modelId="{08DF903B-D1BF-434C-8235-9954F0F13881}" type="parTrans" cxnId="{A53E53D2-45C4-47D5-A262-EFB0E3CC2D71}">
      <dgm:prSet/>
      <dgm:spPr/>
      <dgm:t>
        <a:bodyPr/>
        <a:lstStyle/>
        <a:p>
          <a:endParaRPr lang="ru-RU"/>
        </a:p>
      </dgm:t>
    </dgm:pt>
    <dgm:pt modelId="{B327A584-7E0E-4B8C-83CA-DF0EBC679567}" type="sibTrans" cxnId="{A53E53D2-45C4-47D5-A262-EFB0E3CC2D71}">
      <dgm:prSet/>
      <dgm:spPr/>
      <dgm:t>
        <a:bodyPr/>
        <a:lstStyle/>
        <a:p>
          <a:endParaRPr lang="ru-RU"/>
        </a:p>
      </dgm:t>
    </dgm:pt>
    <dgm:pt modelId="{FA395631-1CB0-4249-9455-7BA73CEECAD5}">
      <dgm:prSet phldrT="[Текст]" custT="1"/>
      <dgm:spPr/>
      <dgm:t>
        <a:bodyPr/>
        <a:lstStyle/>
        <a:p>
          <a:pPr algn="l"/>
          <a:r>
            <a:rPr lang="ru-RU" sz="1200" dirty="0" smtClean="0"/>
            <a:t>не позднее 31 января текущего года направляет в страховые медицинские организации списки прикрепленных лиц, подлежащих диспансеризации или профилактическому медицинскому осмотру в текущем году. (Приказ ФФОМС от 11.05.2016 N 88)</a:t>
          </a:r>
          <a:endParaRPr lang="ru-RU" sz="1200" dirty="0"/>
        </a:p>
      </dgm:t>
    </dgm:pt>
    <dgm:pt modelId="{C38D1250-E32D-407B-8452-15FD1E709445}" type="parTrans" cxnId="{4AB34A83-2D58-4A61-B9F9-78A3317D95D1}">
      <dgm:prSet/>
      <dgm:spPr/>
      <dgm:t>
        <a:bodyPr/>
        <a:lstStyle/>
        <a:p>
          <a:endParaRPr lang="ru-RU"/>
        </a:p>
      </dgm:t>
    </dgm:pt>
    <dgm:pt modelId="{805A3F7E-AD66-42D4-905C-4848C1FA44BD}" type="sibTrans" cxnId="{4AB34A83-2D58-4A61-B9F9-78A3317D95D1}">
      <dgm:prSet/>
      <dgm:spPr/>
      <dgm:t>
        <a:bodyPr/>
        <a:lstStyle/>
        <a:p>
          <a:endParaRPr lang="ru-RU"/>
        </a:p>
      </dgm:t>
    </dgm:pt>
    <dgm:pt modelId="{8F6C2ABB-DFC8-4C2A-8020-CF6DAB266593}" type="pres">
      <dgm:prSet presAssocID="{E32AD125-58FE-4BEF-80C7-47FA51713F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E81E97-8F51-47C8-815C-1E48384427DC}" type="pres">
      <dgm:prSet presAssocID="{26A6A329-9737-4C3D-AFAF-DA8EF17C5B96}" presName="hierRoot1" presStyleCnt="0"/>
      <dgm:spPr/>
    </dgm:pt>
    <dgm:pt modelId="{E3CA3C2C-0B67-40BD-BC02-B9B018F239E0}" type="pres">
      <dgm:prSet presAssocID="{26A6A329-9737-4C3D-AFAF-DA8EF17C5B96}" presName="composite" presStyleCnt="0"/>
      <dgm:spPr/>
    </dgm:pt>
    <dgm:pt modelId="{392D8B9F-60CE-496D-A995-69F96EA28EC9}" type="pres">
      <dgm:prSet presAssocID="{26A6A329-9737-4C3D-AFAF-DA8EF17C5B96}" presName="background" presStyleLbl="node0" presStyleIdx="0" presStyleCnt="1"/>
      <dgm:spPr/>
    </dgm:pt>
    <dgm:pt modelId="{54E4B995-BEEE-47AA-8F71-7A7CE07B62C2}" type="pres">
      <dgm:prSet presAssocID="{26A6A329-9737-4C3D-AFAF-DA8EF17C5B96}" presName="text" presStyleLbl="fgAcc0" presStyleIdx="0" presStyleCnt="1" custScaleX="479602" custScaleY="118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2298F3-FE1E-4444-A1AA-B27877E63492}" type="pres">
      <dgm:prSet presAssocID="{26A6A329-9737-4C3D-AFAF-DA8EF17C5B96}" presName="hierChild2" presStyleCnt="0"/>
      <dgm:spPr/>
    </dgm:pt>
    <dgm:pt modelId="{EED82730-2FBA-4E54-9D2D-D52FA5699555}" type="pres">
      <dgm:prSet presAssocID="{0D3EEB49-9AF8-45CB-991A-40A8C0E7067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C792125-062A-4A6A-ADB4-74B650A06A54}" type="pres">
      <dgm:prSet presAssocID="{B9C48D35-6017-400B-B379-2A9BA67945EA}" presName="hierRoot2" presStyleCnt="0"/>
      <dgm:spPr/>
    </dgm:pt>
    <dgm:pt modelId="{C04DF3FE-F4BE-4874-BA0F-5F01F617E7E9}" type="pres">
      <dgm:prSet presAssocID="{B9C48D35-6017-400B-B379-2A9BA67945EA}" presName="composite2" presStyleCnt="0"/>
      <dgm:spPr/>
    </dgm:pt>
    <dgm:pt modelId="{FABEC916-8784-44CA-A40B-BE8E146827C8}" type="pres">
      <dgm:prSet presAssocID="{B9C48D35-6017-400B-B379-2A9BA67945EA}" presName="background2" presStyleLbl="node2" presStyleIdx="0" presStyleCnt="2"/>
      <dgm:spPr/>
    </dgm:pt>
    <dgm:pt modelId="{AC3A9B87-1B91-44C8-9375-80341775AAF6}" type="pres">
      <dgm:prSet presAssocID="{B9C48D35-6017-400B-B379-2A9BA67945EA}" presName="text2" presStyleLbl="fgAcc2" presStyleIdx="0" presStyleCnt="2" custScaleX="254211" custLinFactNeighborX="3777" custLinFactNeighborY="23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702386-F537-4731-92F8-C29C24BCCE0B}" type="pres">
      <dgm:prSet presAssocID="{B9C48D35-6017-400B-B379-2A9BA67945EA}" presName="hierChild3" presStyleCnt="0"/>
      <dgm:spPr/>
    </dgm:pt>
    <dgm:pt modelId="{74B1E22D-0E90-4564-AB60-326516CB6847}" type="pres">
      <dgm:prSet presAssocID="{40C83AAF-B18C-4F24-9E0F-26F69D31244E}" presName="Name17" presStyleLbl="parChTrans1D3" presStyleIdx="0" presStyleCnt="3"/>
      <dgm:spPr/>
      <dgm:t>
        <a:bodyPr/>
        <a:lstStyle/>
        <a:p>
          <a:endParaRPr lang="ru-RU"/>
        </a:p>
      </dgm:t>
    </dgm:pt>
    <dgm:pt modelId="{9D63FB8A-0C4E-4049-9D17-04598CDAECD9}" type="pres">
      <dgm:prSet presAssocID="{52932C42-EAB6-4A5C-91C0-FFDC56F1C126}" presName="hierRoot3" presStyleCnt="0"/>
      <dgm:spPr/>
    </dgm:pt>
    <dgm:pt modelId="{FA1617D0-6EED-4704-8B8D-612625BFD7E8}" type="pres">
      <dgm:prSet presAssocID="{52932C42-EAB6-4A5C-91C0-FFDC56F1C126}" presName="composite3" presStyleCnt="0"/>
      <dgm:spPr/>
    </dgm:pt>
    <dgm:pt modelId="{5DF97F24-386C-4813-BF66-4DF391497368}" type="pres">
      <dgm:prSet presAssocID="{52932C42-EAB6-4A5C-91C0-FFDC56F1C126}" presName="background3" presStyleLbl="node3" presStyleIdx="0" presStyleCnt="3"/>
      <dgm:spPr/>
    </dgm:pt>
    <dgm:pt modelId="{0FAE4AF8-4112-441D-AF33-2E0C758DB985}" type="pres">
      <dgm:prSet presAssocID="{52932C42-EAB6-4A5C-91C0-FFDC56F1C126}" presName="text3" presStyleLbl="fgAcc3" presStyleIdx="0" presStyleCnt="3" custScaleX="155345" custScaleY="387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AFD860-C243-4E8E-96F5-B5308934C505}" type="pres">
      <dgm:prSet presAssocID="{52932C42-EAB6-4A5C-91C0-FFDC56F1C126}" presName="hierChild4" presStyleCnt="0"/>
      <dgm:spPr/>
    </dgm:pt>
    <dgm:pt modelId="{8F5CDD85-7D68-4153-8CE5-E6C9E8C925F4}" type="pres">
      <dgm:prSet presAssocID="{49149D65-5240-4027-A972-5E56BEEABDDE}" presName="Name17" presStyleLbl="parChTrans1D3" presStyleIdx="1" presStyleCnt="3"/>
      <dgm:spPr/>
      <dgm:t>
        <a:bodyPr/>
        <a:lstStyle/>
        <a:p>
          <a:endParaRPr lang="ru-RU"/>
        </a:p>
      </dgm:t>
    </dgm:pt>
    <dgm:pt modelId="{7D4854F4-83AC-4596-A39E-565525C19C62}" type="pres">
      <dgm:prSet presAssocID="{2DECAE56-C559-492D-A755-0AEC995A029B}" presName="hierRoot3" presStyleCnt="0"/>
      <dgm:spPr/>
    </dgm:pt>
    <dgm:pt modelId="{C2ED74B4-0D95-4672-87D9-526DCA4CBA04}" type="pres">
      <dgm:prSet presAssocID="{2DECAE56-C559-492D-A755-0AEC995A029B}" presName="composite3" presStyleCnt="0"/>
      <dgm:spPr/>
    </dgm:pt>
    <dgm:pt modelId="{5926B791-2F32-42C3-9F50-7D87A2AF450E}" type="pres">
      <dgm:prSet presAssocID="{2DECAE56-C559-492D-A755-0AEC995A029B}" presName="background3" presStyleLbl="node3" presStyleIdx="1" presStyleCnt="3"/>
      <dgm:spPr/>
    </dgm:pt>
    <dgm:pt modelId="{B7B7F424-7035-482B-846D-56D669F3DA39}" type="pres">
      <dgm:prSet presAssocID="{2DECAE56-C559-492D-A755-0AEC995A029B}" presName="text3" presStyleLbl="fgAcc3" presStyleIdx="1" presStyleCnt="3" custScaleX="138236" custScaleY="3871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D866B1-6402-43B9-81E5-AD72386190D4}" type="pres">
      <dgm:prSet presAssocID="{2DECAE56-C559-492D-A755-0AEC995A029B}" presName="hierChild4" presStyleCnt="0"/>
      <dgm:spPr/>
    </dgm:pt>
    <dgm:pt modelId="{0253F7A2-D1FE-4ED2-BA2E-41A1399B4A59}" type="pres">
      <dgm:prSet presAssocID="{08DF903B-D1BF-434C-8235-9954F0F1388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9345531-08E4-403C-BD73-4BDDA5F1AB85}" type="pres">
      <dgm:prSet presAssocID="{72B09F5C-A99E-473A-B8CE-A31BBEBD69BA}" presName="hierRoot2" presStyleCnt="0"/>
      <dgm:spPr/>
    </dgm:pt>
    <dgm:pt modelId="{853355B7-CC1D-429C-8993-0EB96E568D18}" type="pres">
      <dgm:prSet presAssocID="{72B09F5C-A99E-473A-B8CE-A31BBEBD69BA}" presName="composite2" presStyleCnt="0"/>
      <dgm:spPr/>
    </dgm:pt>
    <dgm:pt modelId="{C517F8B8-A71C-46AB-91B7-72266A916895}" type="pres">
      <dgm:prSet presAssocID="{72B09F5C-A99E-473A-B8CE-A31BBEBD69BA}" presName="background2" presStyleLbl="node2" presStyleIdx="1" presStyleCnt="2"/>
      <dgm:spPr/>
    </dgm:pt>
    <dgm:pt modelId="{067F7656-ECBF-49B5-8E8E-0681FA3C6F1D}" type="pres">
      <dgm:prSet presAssocID="{72B09F5C-A99E-473A-B8CE-A31BBEBD69BA}" presName="text2" presStyleLbl="fgAcc2" presStyleIdx="1" presStyleCnt="2" custScaleX="233733" custLinFactNeighborX="-955" custLinFactNeighborY="-2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5F9160-1143-4A13-9DF5-682A9148654E}" type="pres">
      <dgm:prSet presAssocID="{72B09F5C-A99E-473A-B8CE-A31BBEBD69BA}" presName="hierChild3" presStyleCnt="0"/>
      <dgm:spPr/>
    </dgm:pt>
    <dgm:pt modelId="{F6F18815-8853-410A-AF6F-F75C29B5A4C3}" type="pres">
      <dgm:prSet presAssocID="{C38D1250-E32D-407B-8452-15FD1E70944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BEE74D4-B770-4403-9ABA-2E3E2F23EE4E}" type="pres">
      <dgm:prSet presAssocID="{FA395631-1CB0-4249-9455-7BA73CEECAD5}" presName="hierRoot3" presStyleCnt="0"/>
      <dgm:spPr/>
    </dgm:pt>
    <dgm:pt modelId="{BCABE2F6-97F2-4C80-A983-BD0307696564}" type="pres">
      <dgm:prSet presAssocID="{FA395631-1CB0-4249-9455-7BA73CEECAD5}" presName="composite3" presStyleCnt="0"/>
      <dgm:spPr/>
    </dgm:pt>
    <dgm:pt modelId="{1C514E9E-D523-4964-BD22-D12C940E2DDE}" type="pres">
      <dgm:prSet presAssocID="{FA395631-1CB0-4249-9455-7BA73CEECAD5}" presName="background3" presStyleLbl="node3" presStyleIdx="2" presStyleCnt="3"/>
      <dgm:spPr/>
    </dgm:pt>
    <dgm:pt modelId="{9F5B95EA-4927-4A65-9F67-08CBFFE7B62B}" type="pres">
      <dgm:prSet presAssocID="{FA395631-1CB0-4249-9455-7BA73CEECAD5}" presName="text3" presStyleLbl="fgAcc3" presStyleIdx="2" presStyleCnt="3" custScaleX="148208" custScaleY="342737" custLinFactNeighborX="29374" custLinFactNeighborY="-1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653F98-8C32-4728-ABEE-54168723044D}" type="pres">
      <dgm:prSet presAssocID="{FA395631-1CB0-4249-9455-7BA73CEECAD5}" presName="hierChild4" presStyleCnt="0"/>
      <dgm:spPr/>
    </dgm:pt>
  </dgm:ptLst>
  <dgm:cxnLst>
    <dgm:cxn modelId="{96E4C37C-7797-4692-BEF7-2DB75C50750F}" type="presOf" srcId="{0D3EEB49-9AF8-45CB-991A-40A8C0E70674}" destId="{EED82730-2FBA-4E54-9D2D-D52FA5699555}" srcOrd="0" destOrd="0" presId="urn:microsoft.com/office/officeart/2005/8/layout/hierarchy1"/>
    <dgm:cxn modelId="{5DD5AF05-11D9-42E7-94DF-80A03ED9CBF8}" type="presOf" srcId="{49149D65-5240-4027-A972-5E56BEEABDDE}" destId="{8F5CDD85-7D68-4153-8CE5-E6C9E8C925F4}" srcOrd="0" destOrd="0" presId="urn:microsoft.com/office/officeart/2005/8/layout/hierarchy1"/>
    <dgm:cxn modelId="{2944FAA0-5055-4DD2-82E6-1F9231EDE9CD}" srcId="{E32AD125-58FE-4BEF-80C7-47FA51713F37}" destId="{26A6A329-9737-4C3D-AFAF-DA8EF17C5B96}" srcOrd="0" destOrd="0" parTransId="{6FF55DFD-1A7C-41FA-8999-747A390D3E73}" sibTransId="{6CAEBBF0-2536-4FB9-AA52-6B8E0D4B700C}"/>
    <dgm:cxn modelId="{8A2767A6-951B-4500-A67B-8EA4221A02E4}" type="presOf" srcId="{72B09F5C-A99E-473A-B8CE-A31BBEBD69BA}" destId="{067F7656-ECBF-49B5-8E8E-0681FA3C6F1D}" srcOrd="0" destOrd="0" presId="urn:microsoft.com/office/officeart/2005/8/layout/hierarchy1"/>
    <dgm:cxn modelId="{4318F095-98A5-49BF-B68F-DC60A7C0B313}" type="presOf" srcId="{08DF903B-D1BF-434C-8235-9954F0F13881}" destId="{0253F7A2-D1FE-4ED2-BA2E-41A1399B4A59}" srcOrd="0" destOrd="0" presId="urn:microsoft.com/office/officeart/2005/8/layout/hierarchy1"/>
    <dgm:cxn modelId="{5F4B6983-3203-459A-A2C6-3AFD737C8CD8}" srcId="{B9C48D35-6017-400B-B379-2A9BA67945EA}" destId="{2DECAE56-C559-492D-A755-0AEC995A029B}" srcOrd="1" destOrd="0" parTransId="{49149D65-5240-4027-A972-5E56BEEABDDE}" sibTransId="{7275371C-96DC-4A19-A5EF-36C0F038C414}"/>
    <dgm:cxn modelId="{1ACE6C40-B737-4F41-8409-A39E9CE7D5C2}" type="presOf" srcId="{40C83AAF-B18C-4F24-9E0F-26F69D31244E}" destId="{74B1E22D-0E90-4564-AB60-326516CB6847}" srcOrd="0" destOrd="0" presId="urn:microsoft.com/office/officeart/2005/8/layout/hierarchy1"/>
    <dgm:cxn modelId="{2D0D7A4C-C905-4848-8A48-D0CFAA2EB95A}" type="presOf" srcId="{2DECAE56-C559-492D-A755-0AEC995A029B}" destId="{B7B7F424-7035-482B-846D-56D669F3DA39}" srcOrd="0" destOrd="0" presId="urn:microsoft.com/office/officeart/2005/8/layout/hierarchy1"/>
    <dgm:cxn modelId="{C2675971-1BD7-455E-AF89-97F963447A51}" type="presOf" srcId="{52932C42-EAB6-4A5C-91C0-FFDC56F1C126}" destId="{0FAE4AF8-4112-441D-AF33-2E0C758DB985}" srcOrd="0" destOrd="0" presId="urn:microsoft.com/office/officeart/2005/8/layout/hierarchy1"/>
    <dgm:cxn modelId="{76DBFB79-84F0-4FD9-B829-3581896B8241}" type="presOf" srcId="{FA395631-1CB0-4249-9455-7BA73CEECAD5}" destId="{9F5B95EA-4927-4A65-9F67-08CBFFE7B62B}" srcOrd="0" destOrd="0" presId="urn:microsoft.com/office/officeart/2005/8/layout/hierarchy1"/>
    <dgm:cxn modelId="{7774284A-47F1-4EB5-9EC5-54478E87C353}" srcId="{26A6A329-9737-4C3D-AFAF-DA8EF17C5B96}" destId="{B9C48D35-6017-400B-B379-2A9BA67945EA}" srcOrd="0" destOrd="0" parTransId="{0D3EEB49-9AF8-45CB-991A-40A8C0E70674}" sibTransId="{61A272FC-38EF-4A7C-A17B-F1AC9E3C6D2B}"/>
    <dgm:cxn modelId="{2C1FEA68-6637-44C8-BBDC-BDA2BD07A25A}" type="presOf" srcId="{B9C48D35-6017-400B-B379-2A9BA67945EA}" destId="{AC3A9B87-1B91-44C8-9375-80341775AAF6}" srcOrd="0" destOrd="0" presId="urn:microsoft.com/office/officeart/2005/8/layout/hierarchy1"/>
    <dgm:cxn modelId="{A53E53D2-45C4-47D5-A262-EFB0E3CC2D71}" srcId="{26A6A329-9737-4C3D-AFAF-DA8EF17C5B96}" destId="{72B09F5C-A99E-473A-B8CE-A31BBEBD69BA}" srcOrd="1" destOrd="0" parTransId="{08DF903B-D1BF-434C-8235-9954F0F13881}" sibTransId="{B327A584-7E0E-4B8C-83CA-DF0EBC679567}"/>
    <dgm:cxn modelId="{4AB34A83-2D58-4A61-B9F9-78A3317D95D1}" srcId="{72B09F5C-A99E-473A-B8CE-A31BBEBD69BA}" destId="{FA395631-1CB0-4249-9455-7BA73CEECAD5}" srcOrd="0" destOrd="0" parTransId="{C38D1250-E32D-407B-8452-15FD1E709445}" sibTransId="{805A3F7E-AD66-42D4-905C-4848C1FA44BD}"/>
    <dgm:cxn modelId="{7C184F70-1EC1-42CF-88F0-C02013917082}" type="presOf" srcId="{C38D1250-E32D-407B-8452-15FD1E709445}" destId="{F6F18815-8853-410A-AF6F-F75C29B5A4C3}" srcOrd="0" destOrd="0" presId="urn:microsoft.com/office/officeart/2005/8/layout/hierarchy1"/>
    <dgm:cxn modelId="{2BE52908-E052-445A-8A8C-8CD5010992CD}" type="presOf" srcId="{E32AD125-58FE-4BEF-80C7-47FA51713F37}" destId="{8F6C2ABB-DFC8-4C2A-8020-CF6DAB266593}" srcOrd="0" destOrd="0" presId="urn:microsoft.com/office/officeart/2005/8/layout/hierarchy1"/>
    <dgm:cxn modelId="{5E7A51C3-750E-40DC-A0FC-588BED8296D4}" srcId="{B9C48D35-6017-400B-B379-2A9BA67945EA}" destId="{52932C42-EAB6-4A5C-91C0-FFDC56F1C126}" srcOrd="0" destOrd="0" parTransId="{40C83AAF-B18C-4F24-9E0F-26F69D31244E}" sibTransId="{77127F17-FD22-40B5-96A7-09E73D19AE65}"/>
    <dgm:cxn modelId="{29ACDB29-A38B-416E-9CD0-A44C09B68350}" type="presOf" srcId="{26A6A329-9737-4C3D-AFAF-DA8EF17C5B96}" destId="{54E4B995-BEEE-47AA-8F71-7A7CE07B62C2}" srcOrd="0" destOrd="0" presId="urn:microsoft.com/office/officeart/2005/8/layout/hierarchy1"/>
    <dgm:cxn modelId="{6E8A04E2-7FE2-4A23-8A79-54E5BD262AC6}" type="presParOf" srcId="{8F6C2ABB-DFC8-4C2A-8020-CF6DAB266593}" destId="{8FE81E97-8F51-47C8-815C-1E48384427DC}" srcOrd="0" destOrd="0" presId="urn:microsoft.com/office/officeart/2005/8/layout/hierarchy1"/>
    <dgm:cxn modelId="{172A45BC-7153-4961-9376-3674E7856AEA}" type="presParOf" srcId="{8FE81E97-8F51-47C8-815C-1E48384427DC}" destId="{E3CA3C2C-0B67-40BD-BC02-B9B018F239E0}" srcOrd="0" destOrd="0" presId="urn:microsoft.com/office/officeart/2005/8/layout/hierarchy1"/>
    <dgm:cxn modelId="{130AD0DA-32A4-4D6A-8ACB-84E25935C37B}" type="presParOf" srcId="{E3CA3C2C-0B67-40BD-BC02-B9B018F239E0}" destId="{392D8B9F-60CE-496D-A995-69F96EA28EC9}" srcOrd="0" destOrd="0" presId="urn:microsoft.com/office/officeart/2005/8/layout/hierarchy1"/>
    <dgm:cxn modelId="{8C1338D6-1FD7-4BD0-B2D4-B2FDA09B6013}" type="presParOf" srcId="{E3CA3C2C-0B67-40BD-BC02-B9B018F239E0}" destId="{54E4B995-BEEE-47AA-8F71-7A7CE07B62C2}" srcOrd="1" destOrd="0" presId="urn:microsoft.com/office/officeart/2005/8/layout/hierarchy1"/>
    <dgm:cxn modelId="{3EF1C5EA-7DBA-41A3-B4C4-D2DB7F2E0140}" type="presParOf" srcId="{8FE81E97-8F51-47C8-815C-1E48384427DC}" destId="{022298F3-FE1E-4444-A1AA-B27877E63492}" srcOrd="1" destOrd="0" presId="urn:microsoft.com/office/officeart/2005/8/layout/hierarchy1"/>
    <dgm:cxn modelId="{D57C7380-6FC4-4D6D-B000-925BC57118BB}" type="presParOf" srcId="{022298F3-FE1E-4444-A1AA-B27877E63492}" destId="{EED82730-2FBA-4E54-9D2D-D52FA5699555}" srcOrd="0" destOrd="0" presId="urn:microsoft.com/office/officeart/2005/8/layout/hierarchy1"/>
    <dgm:cxn modelId="{61649D66-4E6A-4D34-AE3C-60954B79FB37}" type="presParOf" srcId="{022298F3-FE1E-4444-A1AA-B27877E63492}" destId="{9C792125-062A-4A6A-ADB4-74B650A06A54}" srcOrd="1" destOrd="0" presId="urn:microsoft.com/office/officeart/2005/8/layout/hierarchy1"/>
    <dgm:cxn modelId="{2C02BA32-A204-42DF-844E-794BB42D5116}" type="presParOf" srcId="{9C792125-062A-4A6A-ADB4-74B650A06A54}" destId="{C04DF3FE-F4BE-4874-BA0F-5F01F617E7E9}" srcOrd="0" destOrd="0" presId="urn:microsoft.com/office/officeart/2005/8/layout/hierarchy1"/>
    <dgm:cxn modelId="{93BEF574-9FA7-4C21-9E27-10DD90EB59F6}" type="presParOf" srcId="{C04DF3FE-F4BE-4874-BA0F-5F01F617E7E9}" destId="{FABEC916-8784-44CA-A40B-BE8E146827C8}" srcOrd="0" destOrd="0" presId="urn:microsoft.com/office/officeart/2005/8/layout/hierarchy1"/>
    <dgm:cxn modelId="{B5FCBA88-53A0-4661-811F-9B8C33CC94AC}" type="presParOf" srcId="{C04DF3FE-F4BE-4874-BA0F-5F01F617E7E9}" destId="{AC3A9B87-1B91-44C8-9375-80341775AAF6}" srcOrd="1" destOrd="0" presId="urn:microsoft.com/office/officeart/2005/8/layout/hierarchy1"/>
    <dgm:cxn modelId="{469EB772-B020-4ADC-8D8C-9D33F5450C62}" type="presParOf" srcId="{9C792125-062A-4A6A-ADB4-74B650A06A54}" destId="{20702386-F537-4731-92F8-C29C24BCCE0B}" srcOrd="1" destOrd="0" presId="urn:microsoft.com/office/officeart/2005/8/layout/hierarchy1"/>
    <dgm:cxn modelId="{0C45CA5F-92EF-4811-A20C-D1E030F9108C}" type="presParOf" srcId="{20702386-F537-4731-92F8-C29C24BCCE0B}" destId="{74B1E22D-0E90-4564-AB60-326516CB6847}" srcOrd="0" destOrd="0" presId="urn:microsoft.com/office/officeart/2005/8/layout/hierarchy1"/>
    <dgm:cxn modelId="{918A4044-8525-4CE5-8EA1-71A8C0C9B182}" type="presParOf" srcId="{20702386-F537-4731-92F8-C29C24BCCE0B}" destId="{9D63FB8A-0C4E-4049-9D17-04598CDAECD9}" srcOrd="1" destOrd="0" presId="urn:microsoft.com/office/officeart/2005/8/layout/hierarchy1"/>
    <dgm:cxn modelId="{1DA8DA61-D225-4270-B66C-ECB387685E20}" type="presParOf" srcId="{9D63FB8A-0C4E-4049-9D17-04598CDAECD9}" destId="{FA1617D0-6EED-4704-8B8D-612625BFD7E8}" srcOrd="0" destOrd="0" presId="urn:microsoft.com/office/officeart/2005/8/layout/hierarchy1"/>
    <dgm:cxn modelId="{A11008AA-95BF-4BF9-A6F4-69673237E65D}" type="presParOf" srcId="{FA1617D0-6EED-4704-8B8D-612625BFD7E8}" destId="{5DF97F24-386C-4813-BF66-4DF391497368}" srcOrd="0" destOrd="0" presId="urn:microsoft.com/office/officeart/2005/8/layout/hierarchy1"/>
    <dgm:cxn modelId="{2162E2CC-708D-49E7-B8BA-B44F2243AC86}" type="presParOf" srcId="{FA1617D0-6EED-4704-8B8D-612625BFD7E8}" destId="{0FAE4AF8-4112-441D-AF33-2E0C758DB985}" srcOrd="1" destOrd="0" presId="urn:microsoft.com/office/officeart/2005/8/layout/hierarchy1"/>
    <dgm:cxn modelId="{4ADD0EEF-B8B1-477B-9054-EE9B6514CDA2}" type="presParOf" srcId="{9D63FB8A-0C4E-4049-9D17-04598CDAECD9}" destId="{7BAFD860-C243-4E8E-96F5-B5308934C505}" srcOrd="1" destOrd="0" presId="urn:microsoft.com/office/officeart/2005/8/layout/hierarchy1"/>
    <dgm:cxn modelId="{595FB848-BDDC-456E-8797-56A5AD9E01D5}" type="presParOf" srcId="{20702386-F537-4731-92F8-C29C24BCCE0B}" destId="{8F5CDD85-7D68-4153-8CE5-E6C9E8C925F4}" srcOrd="2" destOrd="0" presId="urn:microsoft.com/office/officeart/2005/8/layout/hierarchy1"/>
    <dgm:cxn modelId="{E04E4632-F80D-4E6C-B908-D63871DA2BC6}" type="presParOf" srcId="{20702386-F537-4731-92F8-C29C24BCCE0B}" destId="{7D4854F4-83AC-4596-A39E-565525C19C62}" srcOrd="3" destOrd="0" presId="urn:microsoft.com/office/officeart/2005/8/layout/hierarchy1"/>
    <dgm:cxn modelId="{41B5EAF0-D8E6-4076-BF80-E9E28F288253}" type="presParOf" srcId="{7D4854F4-83AC-4596-A39E-565525C19C62}" destId="{C2ED74B4-0D95-4672-87D9-526DCA4CBA04}" srcOrd="0" destOrd="0" presId="urn:microsoft.com/office/officeart/2005/8/layout/hierarchy1"/>
    <dgm:cxn modelId="{E25EEADD-587B-4FC8-8434-B43BEA52A205}" type="presParOf" srcId="{C2ED74B4-0D95-4672-87D9-526DCA4CBA04}" destId="{5926B791-2F32-42C3-9F50-7D87A2AF450E}" srcOrd="0" destOrd="0" presId="urn:microsoft.com/office/officeart/2005/8/layout/hierarchy1"/>
    <dgm:cxn modelId="{B49E39CB-F3F7-4E5E-B4F8-ACE480F34FBF}" type="presParOf" srcId="{C2ED74B4-0D95-4672-87D9-526DCA4CBA04}" destId="{B7B7F424-7035-482B-846D-56D669F3DA39}" srcOrd="1" destOrd="0" presId="urn:microsoft.com/office/officeart/2005/8/layout/hierarchy1"/>
    <dgm:cxn modelId="{726F91C4-DFC8-484C-8B4A-23F7ECEE1455}" type="presParOf" srcId="{7D4854F4-83AC-4596-A39E-565525C19C62}" destId="{85D866B1-6402-43B9-81E5-AD72386190D4}" srcOrd="1" destOrd="0" presId="urn:microsoft.com/office/officeart/2005/8/layout/hierarchy1"/>
    <dgm:cxn modelId="{DF7BEA53-0EB2-49FE-85DF-153295776FDE}" type="presParOf" srcId="{022298F3-FE1E-4444-A1AA-B27877E63492}" destId="{0253F7A2-D1FE-4ED2-BA2E-41A1399B4A59}" srcOrd="2" destOrd="0" presId="urn:microsoft.com/office/officeart/2005/8/layout/hierarchy1"/>
    <dgm:cxn modelId="{E2606167-86D1-4A22-858E-40F4EC09CF7E}" type="presParOf" srcId="{022298F3-FE1E-4444-A1AA-B27877E63492}" destId="{59345531-08E4-403C-BD73-4BDDA5F1AB85}" srcOrd="3" destOrd="0" presId="urn:microsoft.com/office/officeart/2005/8/layout/hierarchy1"/>
    <dgm:cxn modelId="{F6A8006B-B2AE-4581-A016-4EDF94F76A17}" type="presParOf" srcId="{59345531-08E4-403C-BD73-4BDDA5F1AB85}" destId="{853355B7-CC1D-429C-8993-0EB96E568D18}" srcOrd="0" destOrd="0" presId="urn:microsoft.com/office/officeart/2005/8/layout/hierarchy1"/>
    <dgm:cxn modelId="{EF46A775-6959-41EE-BCAE-E6F64609433C}" type="presParOf" srcId="{853355B7-CC1D-429C-8993-0EB96E568D18}" destId="{C517F8B8-A71C-46AB-91B7-72266A916895}" srcOrd="0" destOrd="0" presId="urn:microsoft.com/office/officeart/2005/8/layout/hierarchy1"/>
    <dgm:cxn modelId="{6D96C7A4-0753-4D9F-AEF5-EEF3F1C39A7B}" type="presParOf" srcId="{853355B7-CC1D-429C-8993-0EB96E568D18}" destId="{067F7656-ECBF-49B5-8E8E-0681FA3C6F1D}" srcOrd="1" destOrd="0" presId="urn:microsoft.com/office/officeart/2005/8/layout/hierarchy1"/>
    <dgm:cxn modelId="{B3E606D9-9F0F-46AF-8DC3-D00B930F4E5E}" type="presParOf" srcId="{59345531-08E4-403C-BD73-4BDDA5F1AB85}" destId="{625F9160-1143-4A13-9DF5-682A9148654E}" srcOrd="1" destOrd="0" presId="urn:microsoft.com/office/officeart/2005/8/layout/hierarchy1"/>
    <dgm:cxn modelId="{37EEA8B0-AEEA-412B-9064-090986D71239}" type="presParOf" srcId="{625F9160-1143-4A13-9DF5-682A9148654E}" destId="{F6F18815-8853-410A-AF6F-F75C29B5A4C3}" srcOrd="0" destOrd="0" presId="urn:microsoft.com/office/officeart/2005/8/layout/hierarchy1"/>
    <dgm:cxn modelId="{8EF2837E-97BD-453D-9C48-482BE62CEEBF}" type="presParOf" srcId="{625F9160-1143-4A13-9DF5-682A9148654E}" destId="{3BEE74D4-B770-4403-9ABA-2E3E2F23EE4E}" srcOrd="1" destOrd="0" presId="urn:microsoft.com/office/officeart/2005/8/layout/hierarchy1"/>
    <dgm:cxn modelId="{1DB5245D-2FE5-42A9-8B65-4DD777735AA9}" type="presParOf" srcId="{3BEE74D4-B770-4403-9ABA-2E3E2F23EE4E}" destId="{BCABE2F6-97F2-4C80-A983-BD0307696564}" srcOrd="0" destOrd="0" presId="urn:microsoft.com/office/officeart/2005/8/layout/hierarchy1"/>
    <dgm:cxn modelId="{976B1F82-FD31-4239-8428-94091177B7C2}" type="presParOf" srcId="{BCABE2F6-97F2-4C80-A983-BD0307696564}" destId="{1C514E9E-D523-4964-BD22-D12C940E2DDE}" srcOrd="0" destOrd="0" presId="urn:microsoft.com/office/officeart/2005/8/layout/hierarchy1"/>
    <dgm:cxn modelId="{64123AF9-CFFA-49EC-BFB5-48E29E80FEE9}" type="presParOf" srcId="{BCABE2F6-97F2-4C80-A983-BD0307696564}" destId="{9F5B95EA-4927-4A65-9F67-08CBFFE7B62B}" srcOrd="1" destOrd="0" presId="urn:microsoft.com/office/officeart/2005/8/layout/hierarchy1"/>
    <dgm:cxn modelId="{5804F78A-6A49-40EA-9BF6-BC15784F27B1}" type="presParOf" srcId="{3BEE74D4-B770-4403-9ABA-2E3E2F23EE4E}" destId="{2E653F98-8C32-4728-ABEE-5416872304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FC061C-FB82-4A81-992E-F3091838FA5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BD5A4E-AD66-413D-83A2-10C24EFFF257}">
      <dgm:prSet phldrT="[Текст]"/>
      <dgm:spPr/>
      <dgm:t>
        <a:bodyPr/>
        <a:lstStyle/>
        <a:p>
          <a:r>
            <a:rPr lang="ru-RU" dirty="0" smtClean="0"/>
            <a:t>Предложения:</a:t>
          </a:r>
          <a:endParaRPr lang="ru-RU" dirty="0"/>
        </a:p>
      </dgm:t>
    </dgm:pt>
    <dgm:pt modelId="{B6846BE9-D8F3-4BD4-A754-2711A11CAED4}" type="parTrans" cxnId="{BA5582E3-888B-4603-BB79-ECACCA4232F7}">
      <dgm:prSet/>
      <dgm:spPr/>
      <dgm:t>
        <a:bodyPr/>
        <a:lstStyle/>
        <a:p>
          <a:endParaRPr lang="ru-RU"/>
        </a:p>
      </dgm:t>
    </dgm:pt>
    <dgm:pt modelId="{15D19A56-D081-481F-A916-1DB22B2428EA}" type="sibTrans" cxnId="{BA5582E3-888B-4603-BB79-ECACCA4232F7}">
      <dgm:prSet/>
      <dgm:spPr/>
      <dgm:t>
        <a:bodyPr/>
        <a:lstStyle/>
        <a:p>
          <a:endParaRPr lang="ru-RU"/>
        </a:p>
      </dgm:t>
    </dgm:pt>
    <dgm:pt modelId="{93C733D1-924D-4866-A13A-041A42911E54}">
      <dgm:prSet phldrT="[Текст]"/>
      <dgm:spPr/>
      <dgm:t>
        <a:bodyPr/>
        <a:lstStyle/>
        <a:p>
          <a:r>
            <a:rPr lang="ru-RU" b="1" dirty="0" smtClean="0"/>
            <a:t>ТФОМС (</a:t>
          </a:r>
          <a:r>
            <a:rPr lang="ru-RU" b="1" smtClean="0"/>
            <a:t>до 09.07.2017</a:t>
          </a:r>
          <a:r>
            <a:rPr lang="ru-RU" b="1" dirty="0" smtClean="0"/>
            <a:t>):</a:t>
          </a:r>
        </a:p>
        <a:p>
          <a:r>
            <a:rPr lang="ru-RU" dirty="0" smtClean="0"/>
            <a:t>обеспечить организацию (внедрение) информационной системы для работы страховых представителей по информационному сопровождению застрахованных лиц.</a:t>
          </a:r>
          <a:endParaRPr lang="ru-RU" dirty="0"/>
        </a:p>
      </dgm:t>
    </dgm:pt>
    <dgm:pt modelId="{8951CEDD-0F82-4D69-AFB4-ADD4AC17E6A4}" type="parTrans" cxnId="{E0843736-521E-4525-A058-EA69645B1C6C}">
      <dgm:prSet/>
      <dgm:spPr/>
      <dgm:t>
        <a:bodyPr/>
        <a:lstStyle/>
        <a:p>
          <a:endParaRPr lang="ru-RU"/>
        </a:p>
      </dgm:t>
    </dgm:pt>
    <dgm:pt modelId="{1F7058CF-87C8-41C9-A92F-6ACF79061C8E}" type="sibTrans" cxnId="{E0843736-521E-4525-A058-EA69645B1C6C}">
      <dgm:prSet/>
      <dgm:spPr/>
      <dgm:t>
        <a:bodyPr/>
        <a:lstStyle/>
        <a:p>
          <a:endParaRPr lang="ru-RU"/>
        </a:p>
      </dgm:t>
    </dgm:pt>
    <dgm:pt modelId="{0C2865D2-690B-4DE8-80FA-64D3A547DA79}">
      <dgm:prSet phldrT="[Текст]"/>
      <dgm:spPr/>
      <dgm:t>
        <a:bodyPr/>
        <a:lstStyle/>
        <a:p>
          <a:r>
            <a:rPr lang="ru-RU" b="1" dirty="0" smtClean="0"/>
            <a:t>МЕДИЦИНСКИМ ОРГАНИЗАЦИЯМ (до 09.01.2017):</a:t>
          </a:r>
          <a:r>
            <a:rPr lang="ru-RU" dirty="0" smtClean="0"/>
            <a:t> в целях организации взаимодействия уполномоченных должностных лиц медицинской организации со страховыми представителями, внести соответствующие изменения в нормативные акты медицинской организации, регламентирующие проведение внутреннего контроля качества медицинской помощи.</a:t>
          </a:r>
          <a:endParaRPr lang="ru-RU" dirty="0"/>
        </a:p>
      </dgm:t>
    </dgm:pt>
    <dgm:pt modelId="{0CEBBC7A-1356-4D19-8458-D483822E4415}" type="parTrans" cxnId="{6E5D2722-5C4D-493D-80AC-AACF0906E787}">
      <dgm:prSet/>
      <dgm:spPr/>
      <dgm:t>
        <a:bodyPr/>
        <a:lstStyle/>
        <a:p>
          <a:endParaRPr lang="ru-RU"/>
        </a:p>
      </dgm:t>
    </dgm:pt>
    <dgm:pt modelId="{3CB0BE03-B868-4F8A-A683-3D74A1FFB257}" type="sibTrans" cxnId="{6E5D2722-5C4D-493D-80AC-AACF0906E787}">
      <dgm:prSet/>
      <dgm:spPr/>
      <dgm:t>
        <a:bodyPr/>
        <a:lstStyle/>
        <a:p>
          <a:endParaRPr lang="ru-RU"/>
        </a:p>
      </dgm:t>
    </dgm:pt>
    <dgm:pt modelId="{044B7602-A1A7-48B9-9B4C-5CEB60FC73A7}">
      <dgm:prSet phldrT="[Текст]"/>
      <dgm:spPr/>
      <dgm:t>
        <a:bodyPr/>
        <a:lstStyle/>
        <a:p>
          <a:r>
            <a:rPr lang="ru-RU" b="1" dirty="0" smtClean="0"/>
            <a:t>МЕДИЦИНСКИМ ОРГАНИЗАЦИЯМ (до 31.01.2017):</a:t>
          </a:r>
          <a:r>
            <a:rPr lang="ru-RU" dirty="0" smtClean="0"/>
            <a:t> обеспечить средствами информационной системы для работы страховых представителей по информационному сопровождению застрахованных лиц направление сведений в СМО о прикрепленных лицах, включенных в списки для проведения 1 этапа профилактических мероприятий в соответствии с планом проведения профилактических мероприятий в медицинской организации на 2017 год.</a:t>
          </a:r>
        </a:p>
        <a:p>
          <a:r>
            <a:rPr lang="ru-RU" dirty="0" smtClean="0"/>
            <a:t>ТФОМС (до 01.07.2017):</a:t>
          </a:r>
        </a:p>
        <a:p>
          <a:r>
            <a:rPr lang="ru-RU" dirty="0" smtClean="0"/>
            <a:t>обеспечить организацию (внедрение) информационной системы для работы страховых представителей по информационному сопровождению застрахованных лиц</a:t>
          </a:r>
          <a:endParaRPr lang="ru-RU" dirty="0"/>
        </a:p>
      </dgm:t>
    </dgm:pt>
    <dgm:pt modelId="{9B4DA5DA-0652-4ABC-8B6F-B24DEFB9F20F}" type="parTrans" cxnId="{F067C6B5-49FE-41D3-BBEE-EEC8D574D01E}">
      <dgm:prSet/>
      <dgm:spPr/>
      <dgm:t>
        <a:bodyPr/>
        <a:lstStyle/>
        <a:p>
          <a:endParaRPr lang="ru-RU"/>
        </a:p>
      </dgm:t>
    </dgm:pt>
    <dgm:pt modelId="{213B7D2A-7155-4B9F-90FA-B98286961BEE}" type="sibTrans" cxnId="{F067C6B5-49FE-41D3-BBEE-EEC8D574D01E}">
      <dgm:prSet/>
      <dgm:spPr/>
      <dgm:t>
        <a:bodyPr/>
        <a:lstStyle/>
        <a:p>
          <a:endParaRPr lang="ru-RU"/>
        </a:p>
      </dgm:t>
    </dgm:pt>
    <dgm:pt modelId="{18ADEDD6-7348-4D35-AC89-91024033EDD9}" type="pres">
      <dgm:prSet presAssocID="{EBFC061C-FB82-4A81-992E-F3091838FA5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9A2DC-B404-4E7A-8DC4-8F8395A30398}" type="pres">
      <dgm:prSet presAssocID="{38BD5A4E-AD66-413D-83A2-10C24EFFF257}" presName="root1" presStyleCnt="0"/>
      <dgm:spPr/>
    </dgm:pt>
    <dgm:pt modelId="{1C0E430F-5EBF-487B-87D3-DB150C6CF1B4}" type="pres">
      <dgm:prSet presAssocID="{38BD5A4E-AD66-413D-83A2-10C24EFFF25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EC2216-513B-484F-8C51-C83C93D97317}" type="pres">
      <dgm:prSet presAssocID="{38BD5A4E-AD66-413D-83A2-10C24EFFF257}" presName="level2hierChild" presStyleCnt="0"/>
      <dgm:spPr/>
    </dgm:pt>
    <dgm:pt modelId="{F2BE1166-35DA-4B31-9CB7-D83BA21B1517}" type="pres">
      <dgm:prSet presAssocID="{8951CEDD-0F82-4D69-AFB4-ADD4AC17E6A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ED164A6C-17C9-4AFB-8E1D-EB88A10AA2C6}" type="pres">
      <dgm:prSet presAssocID="{8951CEDD-0F82-4D69-AFB4-ADD4AC17E6A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C9583F1-8AC4-4DED-BD9B-4630855E6092}" type="pres">
      <dgm:prSet presAssocID="{93C733D1-924D-4866-A13A-041A42911E54}" presName="root2" presStyleCnt="0"/>
      <dgm:spPr/>
    </dgm:pt>
    <dgm:pt modelId="{B431F579-4761-4D63-8501-9762C1A83F27}" type="pres">
      <dgm:prSet presAssocID="{93C733D1-924D-4866-A13A-041A42911E54}" presName="LevelTwoTextNode" presStyleLbl="node2" presStyleIdx="0" presStyleCnt="3" custScaleX="1487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090BBE-3792-43ED-866D-DD7201C4911F}" type="pres">
      <dgm:prSet presAssocID="{93C733D1-924D-4866-A13A-041A42911E54}" presName="level3hierChild" presStyleCnt="0"/>
      <dgm:spPr/>
    </dgm:pt>
    <dgm:pt modelId="{53AB3005-EADE-450B-9312-3D76581445F9}" type="pres">
      <dgm:prSet presAssocID="{0CEBBC7A-1356-4D19-8458-D483822E4415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C00B22C3-326F-4E10-8A5C-63EA9452E657}" type="pres">
      <dgm:prSet presAssocID="{0CEBBC7A-1356-4D19-8458-D483822E441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18CFFAC-8056-4ADD-8780-D5D24047D364}" type="pres">
      <dgm:prSet presAssocID="{0C2865D2-690B-4DE8-80FA-64D3A547DA79}" presName="root2" presStyleCnt="0"/>
      <dgm:spPr/>
    </dgm:pt>
    <dgm:pt modelId="{86434F1C-D146-495B-8D50-8632F7868C31}" type="pres">
      <dgm:prSet presAssocID="{0C2865D2-690B-4DE8-80FA-64D3A547DA79}" presName="LevelTwoTextNode" presStyleLbl="node2" presStyleIdx="1" presStyleCnt="3" custScaleX="148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D8846E-A96D-4855-8B0D-7E7C65444145}" type="pres">
      <dgm:prSet presAssocID="{0C2865D2-690B-4DE8-80FA-64D3A547DA79}" presName="level3hierChild" presStyleCnt="0"/>
      <dgm:spPr/>
    </dgm:pt>
    <dgm:pt modelId="{2F6EE984-1167-4469-8DD4-EE3D13E686E2}" type="pres">
      <dgm:prSet presAssocID="{9B4DA5DA-0652-4ABC-8B6F-B24DEFB9F20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C5FB3EA-A771-4D2F-AA72-51DCAAB9B5DB}" type="pres">
      <dgm:prSet presAssocID="{9B4DA5DA-0652-4ABC-8B6F-B24DEFB9F20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6AEDBEA-6443-4518-928B-7777661EBB74}" type="pres">
      <dgm:prSet presAssocID="{044B7602-A1A7-48B9-9B4C-5CEB60FC73A7}" presName="root2" presStyleCnt="0"/>
      <dgm:spPr/>
    </dgm:pt>
    <dgm:pt modelId="{DD9CE214-DCDF-4697-8F06-4F454E097CF4}" type="pres">
      <dgm:prSet presAssocID="{044B7602-A1A7-48B9-9B4C-5CEB60FC73A7}" presName="LevelTwoTextNode" presStyleLbl="node2" presStyleIdx="2" presStyleCnt="3" custScaleX="148707" custScaleY="191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2501B6-97D3-45FD-B964-05B8F78B07AF}" type="pres">
      <dgm:prSet presAssocID="{044B7602-A1A7-48B9-9B4C-5CEB60FC73A7}" presName="level3hierChild" presStyleCnt="0"/>
      <dgm:spPr/>
    </dgm:pt>
  </dgm:ptLst>
  <dgm:cxnLst>
    <dgm:cxn modelId="{E2ACAC59-259C-47D0-8127-3A9B1263137A}" type="presOf" srcId="{0CEBBC7A-1356-4D19-8458-D483822E4415}" destId="{53AB3005-EADE-450B-9312-3D76581445F9}" srcOrd="0" destOrd="0" presId="urn:microsoft.com/office/officeart/2008/layout/HorizontalMultiLevelHierarchy"/>
    <dgm:cxn modelId="{545F376B-349D-4F62-8A67-1D56A9A250E5}" type="presOf" srcId="{93C733D1-924D-4866-A13A-041A42911E54}" destId="{B431F579-4761-4D63-8501-9762C1A83F27}" srcOrd="0" destOrd="0" presId="urn:microsoft.com/office/officeart/2008/layout/HorizontalMultiLevelHierarchy"/>
    <dgm:cxn modelId="{6E5D2722-5C4D-493D-80AC-AACF0906E787}" srcId="{38BD5A4E-AD66-413D-83A2-10C24EFFF257}" destId="{0C2865D2-690B-4DE8-80FA-64D3A547DA79}" srcOrd="1" destOrd="0" parTransId="{0CEBBC7A-1356-4D19-8458-D483822E4415}" sibTransId="{3CB0BE03-B868-4F8A-A683-3D74A1FFB257}"/>
    <dgm:cxn modelId="{E477A5B5-DD7B-41DE-9A96-7521B20E9CF6}" type="presOf" srcId="{EBFC061C-FB82-4A81-992E-F3091838FA52}" destId="{18ADEDD6-7348-4D35-AC89-91024033EDD9}" srcOrd="0" destOrd="0" presId="urn:microsoft.com/office/officeart/2008/layout/HorizontalMultiLevelHierarchy"/>
    <dgm:cxn modelId="{E0843736-521E-4525-A058-EA69645B1C6C}" srcId="{38BD5A4E-AD66-413D-83A2-10C24EFFF257}" destId="{93C733D1-924D-4866-A13A-041A42911E54}" srcOrd="0" destOrd="0" parTransId="{8951CEDD-0F82-4D69-AFB4-ADD4AC17E6A4}" sibTransId="{1F7058CF-87C8-41C9-A92F-6ACF79061C8E}"/>
    <dgm:cxn modelId="{6134D9C8-4004-4A59-84C4-20CFED7268EB}" type="presOf" srcId="{9B4DA5DA-0652-4ABC-8B6F-B24DEFB9F20F}" destId="{2F6EE984-1167-4469-8DD4-EE3D13E686E2}" srcOrd="0" destOrd="0" presId="urn:microsoft.com/office/officeart/2008/layout/HorizontalMultiLevelHierarchy"/>
    <dgm:cxn modelId="{81C4E700-E325-4AE6-A63E-810B20E490D8}" type="presOf" srcId="{8951CEDD-0F82-4D69-AFB4-ADD4AC17E6A4}" destId="{F2BE1166-35DA-4B31-9CB7-D83BA21B1517}" srcOrd="0" destOrd="0" presId="urn:microsoft.com/office/officeart/2008/layout/HorizontalMultiLevelHierarchy"/>
    <dgm:cxn modelId="{F6ECE7AF-6E51-4A58-B5CF-9DB4C9292CD2}" type="presOf" srcId="{9B4DA5DA-0652-4ABC-8B6F-B24DEFB9F20F}" destId="{5C5FB3EA-A771-4D2F-AA72-51DCAAB9B5DB}" srcOrd="1" destOrd="0" presId="urn:microsoft.com/office/officeart/2008/layout/HorizontalMultiLevelHierarchy"/>
    <dgm:cxn modelId="{BA5582E3-888B-4603-BB79-ECACCA4232F7}" srcId="{EBFC061C-FB82-4A81-992E-F3091838FA52}" destId="{38BD5A4E-AD66-413D-83A2-10C24EFFF257}" srcOrd="0" destOrd="0" parTransId="{B6846BE9-D8F3-4BD4-A754-2711A11CAED4}" sibTransId="{15D19A56-D081-481F-A916-1DB22B2428EA}"/>
    <dgm:cxn modelId="{8E42D54B-9772-4FE3-A6FB-627F4F13A3A3}" type="presOf" srcId="{0C2865D2-690B-4DE8-80FA-64D3A547DA79}" destId="{86434F1C-D146-495B-8D50-8632F7868C31}" srcOrd="0" destOrd="0" presId="urn:microsoft.com/office/officeart/2008/layout/HorizontalMultiLevelHierarchy"/>
    <dgm:cxn modelId="{EC63061D-6E9D-4EDA-B075-A78990EDC888}" type="presOf" srcId="{8951CEDD-0F82-4D69-AFB4-ADD4AC17E6A4}" destId="{ED164A6C-17C9-4AFB-8E1D-EB88A10AA2C6}" srcOrd="1" destOrd="0" presId="urn:microsoft.com/office/officeart/2008/layout/HorizontalMultiLevelHierarchy"/>
    <dgm:cxn modelId="{D34A23F7-A87B-437B-808F-95A053127111}" type="presOf" srcId="{0CEBBC7A-1356-4D19-8458-D483822E4415}" destId="{C00B22C3-326F-4E10-8A5C-63EA9452E657}" srcOrd="1" destOrd="0" presId="urn:microsoft.com/office/officeart/2008/layout/HorizontalMultiLevelHierarchy"/>
    <dgm:cxn modelId="{7C46CB4E-E358-403E-9490-D16A28D8FC8C}" type="presOf" srcId="{044B7602-A1A7-48B9-9B4C-5CEB60FC73A7}" destId="{DD9CE214-DCDF-4697-8F06-4F454E097CF4}" srcOrd="0" destOrd="0" presId="urn:microsoft.com/office/officeart/2008/layout/HorizontalMultiLevelHierarchy"/>
    <dgm:cxn modelId="{F067C6B5-49FE-41D3-BBEE-EEC8D574D01E}" srcId="{38BD5A4E-AD66-413D-83A2-10C24EFFF257}" destId="{044B7602-A1A7-48B9-9B4C-5CEB60FC73A7}" srcOrd="2" destOrd="0" parTransId="{9B4DA5DA-0652-4ABC-8B6F-B24DEFB9F20F}" sibTransId="{213B7D2A-7155-4B9F-90FA-B98286961BEE}"/>
    <dgm:cxn modelId="{FA17CAF6-C9BB-45D5-976A-655598DF32A4}" type="presOf" srcId="{38BD5A4E-AD66-413D-83A2-10C24EFFF257}" destId="{1C0E430F-5EBF-487B-87D3-DB150C6CF1B4}" srcOrd="0" destOrd="0" presId="urn:microsoft.com/office/officeart/2008/layout/HorizontalMultiLevelHierarchy"/>
    <dgm:cxn modelId="{0F5EECC0-BEA9-4B3C-9505-4AA51A6DA4F8}" type="presParOf" srcId="{18ADEDD6-7348-4D35-AC89-91024033EDD9}" destId="{3C49A2DC-B404-4E7A-8DC4-8F8395A30398}" srcOrd="0" destOrd="0" presId="urn:microsoft.com/office/officeart/2008/layout/HorizontalMultiLevelHierarchy"/>
    <dgm:cxn modelId="{C8B2A65E-393A-4BA9-930E-DD9A60FACC92}" type="presParOf" srcId="{3C49A2DC-B404-4E7A-8DC4-8F8395A30398}" destId="{1C0E430F-5EBF-487B-87D3-DB150C6CF1B4}" srcOrd="0" destOrd="0" presId="urn:microsoft.com/office/officeart/2008/layout/HorizontalMultiLevelHierarchy"/>
    <dgm:cxn modelId="{B5A59FD7-5E70-4D46-B315-3C8508FB9ED6}" type="presParOf" srcId="{3C49A2DC-B404-4E7A-8DC4-8F8395A30398}" destId="{0FEC2216-513B-484F-8C51-C83C93D97317}" srcOrd="1" destOrd="0" presId="urn:microsoft.com/office/officeart/2008/layout/HorizontalMultiLevelHierarchy"/>
    <dgm:cxn modelId="{E300E985-C6D9-4768-BA92-B95A24D01706}" type="presParOf" srcId="{0FEC2216-513B-484F-8C51-C83C93D97317}" destId="{F2BE1166-35DA-4B31-9CB7-D83BA21B1517}" srcOrd="0" destOrd="0" presId="urn:microsoft.com/office/officeart/2008/layout/HorizontalMultiLevelHierarchy"/>
    <dgm:cxn modelId="{D648FBBC-86F8-49A9-93DF-46510390F019}" type="presParOf" srcId="{F2BE1166-35DA-4B31-9CB7-D83BA21B1517}" destId="{ED164A6C-17C9-4AFB-8E1D-EB88A10AA2C6}" srcOrd="0" destOrd="0" presId="urn:microsoft.com/office/officeart/2008/layout/HorizontalMultiLevelHierarchy"/>
    <dgm:cxn modelId="{7866878C-3B79-4C10-948B-71CBE8282A5D}" type="presParOf" srcId="{0FEC2216-513B-484F-8C51-C83C93D97317}" destId="{8C9583F1-8AC4-4DED-BD9B-4630855E6092}" srcOrd="1" destOrd="0" presId="urn:microsoft.com/office/officeart/2008/layout/HorizontalMultiLevelHierarchy"/>
    <dgm:cxn modelId="{08B1430E-42EE-497C-A208-8D8C3FEE4A3B}" type="presParOf" srcId="{8C9583F1-8AC4-4DED-BD9B-4630855E6092}" destId="{B431F579-4761-4D63-8501-9762C1A83F27}" srcOrd="0" destOrd="0" presId="urn:microsoft.com/office/officeart/2008/layout/HorizontalMultiLevelHierarchy"/>
    <dgm:cxn modelId="{C14E0E82-AD90-46C4-827A-180A90239989}" type="presParOf" srcId="{8C9583F1-8AC4-4DED-BD9B-4630855E6092}" destId="{68090BBE-3792-43ED-866D-DD7201C4911F}" srcOrd="1" destOrd="0" presId="urn:microsoft.com/office/officeart/2008/layout/HorizontalMultiLevelHierarchy"/>
    <dgm:cxn modelId="{36E0A09E-1E27-4A25-9A7C-734BFC95ED58}" type="presParOf" srcId="{0FEC2216-513B-484F-8C51-C83C93D97317}" destId="{53AB3005-EADE-450B-9312-3D76581445F9}" srcOrd="2" destOrd="0" presId="urn:microsoft.com/office/officeart/2008/layout/HorizontalMultiLevelHierarchy"/>
    <dgm:cxn modelId="{43226739-B217-4219-BB0D-825A64B9355C}" type="presParOf" srcId="{53AB3005-EADE-450B-9312-3D76581445F9}" destId="{C00B22C3-326F-4E10-8A5C-63EA9452E657}" srcOrd="0" destOrd="0" presId="urn:microsoft.com/office/officeart/2008/layout/HorizontalMultiLevelHierarchy"/>
    <dgm:cxn modelId="{996D3663-4B47-4311-9531-A27AA6C4870F}" type="presParOf" srcId="{0FEC2216-513B-484F-8C51-C83C93D97317}" destId="{918CFFAC-8056-4ADD-8780-D5D24047D364}" srcOrd="3" destOrd="0" presId="urn:microsoft.com/office/officeart/2008/layout/HorizontalMultiLevelHierarchy"/>
    <dgm:cxn modelId="{9A29F61A-A582-4357-9701-D0F58B0BE039}" type="presParOf" srcId="{918CFFAC-8056-4ADD-8780-D5D24047D364}" destId="{86434F1C-D146-495B-8D50-8632F7868C31}" srcOrd="0" destOrd="0" presId="urn:microsoft.com/office/officeart/2008/layout/HorizontalMultiLevelHierarchy"/>
    <dgm:cxn modelId="{46165723-B065-4A33-B8C5-39DCCA9C7FEE}" type="presParOf" srcId="{918CFFAC-8056-4ADD-8780-D5D24047D364}" destId="{11D8846E-A96D-4855-8B0D-7E7C65444145}" srcOrd="1" destOrd="0" presId="urn:microsoft.com/office/officeart/2008/layout/HorizontalMultiLevelHierarchy"/>
    <dgm:cxn modelId="{1980A72B-16BA-4653-A276-7A97729F51A9}" type="presParOf" srcId="{0FEC2216-513B-484F-8C51-C83C93D97317}" destId="{2F6EE984-1167-4469-8DD4-EE3D13E686E2}" srcOrd="4" destOrd="0" presId="urn:microsoft.com/office/officeart/2008/layout/HorizontalMultiLevelHierarchy"/>
    <dgm:cxn modelId="{2F241F0F-7C81-4314-83E2-8F5B7B7D5643}" type="presParOf" srcId="{2F6EE984-1167-4469-8DD4-EE3D13E686E2}" destId="{5C5FB3EA-A771-4D2F-AA72-51DCAAB9B5DB}" srcOrd="0" destOrd="0" presId="urn:microsoft.com/office/officeart/2008/layout/HorizontalMultiLevelHierarchy"/>
    <dgm:cxn modelId="{99348CF5-AE57-4696-AF10-0B0422AF76A7}" type="presParOf" srcId="{0FEC2216-513B-484F-8C51-C83C93D97317}" destId="{56AEDBEA-6443-4518-928B-7777661EBB74}" srcOrd="5" destOrd="0" presId="urn:microsoft.com/office/officeart/2008/layout/HorizontalMultiLevelHierarchy"/>
    <dgm:cxn modelId="{B665D429-923E-4AE0-94A4-14EA59E6F69B}" type="presParOf" srcId="{56AEDBEA-6443-4518-928B-7777661EBB74}" destId="{DD9CE214-DCDF-4697-8F06-4F454E097CF4}" srcOrd="0" destOrd="0" presId="urn:microsoft.com/office/officeart/2008/layout/HorizontalMultiLevelHierarchy"/>
    <dgm:cxn modelId="{6008EF25-67A6-4D97-A32F-D3C237D31015}" type="presParOf" srcId="{56AEDBEA-6443-4518-928B-7777661EBB74}" destId="{9A2501B6-97D3-45FD-B964-05B8F78B07A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37A3B-9113-4E6F-BFE6-4E0BD9BDCA02}">
      <dsp:nvSpPr>
        <dsp:cNvPr id="0" name=""/>
        <dsp:cNvSpPr/>
      </dsp:nvSpPr>
      <dsp:spPr>
        <a:xfrm rot="5400000">
          <a:off x="-232378" y="439756"/>
          <a:ext cx="1549189" cy="10844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 </a:t>
          </a:r>
          <a:r>
            <a:rPr lang="ru-RU" sz="1700" kern="1200" dirty="0" smtClean="0"/>
            <a:t>уровень</a:t>
          </a:r>
          <a:endParaRPr lang="ru-RU" sz="1700" kern="1200" dirty="0"/>
        </a:p>
      </dsp:txBody>
      <dsp:txXfrm rot="-5400000">
        <a:off x="1" y="749593"/>
        <a:ext cx="1084432" cy="464757"/>
      </dsp:txXfrm>
    </dsp:sp>
    <dsp:sp modelId="{A7F92891-7D88-48E1-A264-EC727D09D828}">
      <dsp:nvSpPr>
        <dsp:cNvPr id="0" name=""/>
        <dsp:cNvSpPr/>
      </dsp:nvSpPr>
      <dsp:spPr>
        <a:xfrm rot="5400000">
          <a:off x="3076019" y="-1843262"/>
          <a:ext cx="1125080" cy="51082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специалист контакт-центра СМО, предоставляющий по устным обращениям застрахованных лиц информацию по вопросам обязательного медицинского страхования справочно-консультационного характера</a:t>
          </a:r>
          <a:endParaRPr lang="ru-RU" sz="1600" kern="1200" dirty="0"/>
        </a:p>
      </dsp:txBody>
      <dsp:txXfrm rot="-5400000">
        <a:off x="1084432" y="203247"/>
        <a:ext cx="5053333" cy="1015236"/>
      </dsp:txXfrm>
    </dsp:sp>
    <dsp:sp modelId="{2BE6A2D3-12B9-493B-B557-24E664E22A77}">
      <dsp:nvSpPr>
        <dsp:cNvPr id="0" name=""/>
        <dsp:cNvSpPr/>
      </dsp:nvSpPr>
      <dsp:spPr>
        <a:xfrm rot="5400000">
          <a:off x="-232378" y="2025735"/>
          <a:ext cx="1549189" cy="10844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II </a:t>
          </a:r>
          <a:r>
            <a:rPr lang="ru-RU" sz="1700" kern="1200" dirty="0" smtClean="0"/>
            <a:t>уровень</a:t>
          </a:r>
          <a:endParaRPr lang="ru-RU" sz="1700" kern="1200" dirty="0"/>
        </a:p>
      </dsp:txBody>
      <dsp:txXfrm rot="-5400000">
        <a:off x="1" y="2335572"/>
        <a:ext cx="1084432" cy="464757"/>
      </dsp:txXfrm>
    </dsp:sp>
    <dsp:sp modelId="{F7AD9C79-F345-48AD-ADDF-2C191D3A035C}">
      <dsp:nvSpPr>
        <dsp:cNvPr id="0" name=""/>
        <dsp:cNvSpPr/>
      </dsp:nvSpPr>
      <dsp:spPr>
        <a:xfrm rot="5400000">
          <a:off x="2942545" y="-257284"/>
          <a:ext cx="1392029" cy="51082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специалист СМО - администрирование и организация работы с застрахованными лицами по информированию и сопровождению при организации оказания медицинской помощи, в </a:t>
          </a:r>
          <a:r>
            <a:rPr lang="ru-RU" sz="1600" kern="1200" dirty="0" err="1" smtClean="0"/>
            <a:t>т.ч</a:t>
          </a:r>
          <a:r>
            <a:rPr lang="ru-RU" sz="1600" kern="1200" dirty="0" smtClean="0"/>
            <a:t>. профилактических мероприятий, а также защиты прав и законных интересов в сфере ОМС</a:t>
          </a:r>
          <a:endParaRPr lang="ru-RU" sz="1600" kern="1200" dirty="0"/>
        </a:p>
      </dsp:txBody>
      <dsp:txXfrm rot="-5400000">
        <a:off x="1084433" y="1668781"/>
        <a:ext cx="5040302" cy="1256123"/>
      </dsp:txXfrm>
    </dsp:sp>
    <dsp:sp modelId="{B2242C8B-8A10-478C-BBE9-8B51AB5BCD7A}">
      <dsp:nvSpPr>
        <dsp:cNvPr id="0" name=""/>
        <dsp:cNvSpPr/>
      </dsp:nvSpPr>
      <dsp:spPr>
        <a:xfrm rot="5400000">
          <a:off x="-232378" y="3863456"/>
          <a:ext cx="1549189" cy="10844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III </a:t>
          </a:r>
          <a:r>
            <a:rPr lang="ru-RU" sz="1700" kern="1200" dirty="0" smtClean="0"/>
            <a:t>уровень</a:t>
          </a:r>
          <a:endParaRPr lang="ru-RU" sz="1700" kern="1200" dirty="0"/>
        </a:p>
      </dsp:txBody>
      <dsp:txXfrm rot="-5400000">
        <a:off x="1" y="4173293"/>
        <a:ext cx="1084432" cy="464757"/>
      </dsp:txXfrm>
    </dsp:sp>
    <dsp:sp modelId="{2F1BEF46-5C6B-4C7D-B1D6-E5B80F55D02E}">
      <dsp:nvSpPr>
        <dsp:cNvPr id="0" name=""/>
        <dsp:cNvSpPr/>
      </dsp:nvSpPr>
      <dsp:spPr>
        <a:xfrm rot="5400000">
          <a:off x="2690802" y="1580437"/>
          <a:ext cx="1895515" cy="51082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специалист-эксперт СМО - администрирование письменных обращений по вопросам качества оказанной медицинской помощи, а также обеспечение индивидуального информирования и сопровождения застрахованных лиц при организации оказания медицинской помощи по результатам диспансеризации</a:t>
          </a:r>
          <a:endParaRPr lang="ru-RU" sz="1600" kern="1200" dirty="0"/>
        </a:p>
      </dsp:txBody>
      <dsp:txXfrm rot="-5400000">
        <a:off x="1084433" y="3279338"/>
        <a:ext cx="5015724" cy="1710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F9E55-AEEE-4D84-9704-81AD0663D7B3}">
      <dsp:nvSpPr>
        <dsp:cNvPr id="0" name=""/>
        <dsp:cNvSpPr/>
      </dsp:nvSpPr>
      <dsp:spPr>
        <a:xfrm>
          <a:off x="0" y="0"/>
          <a:ext cx="2088232" cy="1206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01.07.2016</a:t>
          </a:r>
          <a:endParaRPr lang="ru-RU" sz="2800" kern="1200" dirty="0"/>
        </a:p>
      </dsp:txBody>
      <dsp:txXfrm>
        <a:off x="35326" y="35326"/>
        <a:ext cx="2017580" cy="1135481"/>
      </dsp:txXfrm>
    </dsp:sp>
    <dsp:sp modelId="{EDE193BE-BCB0-4D82-90BD-125AE9CA1B2B}">
      <dsp:nvSpPr>
        <dsp:cNvPr id="0" name=""/>
        <dsp:cNvSpPr/>
      </dsp:nvSpPr>
      <dsp:spPr>
        <a:xfrm rot="5400000">
          <a:off x="817965" y="1236287"/>
          <a:ext cx="452300" cy="542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881287" y="1281517"/>
        <a:ext cx="325656" cy="316610"/>
      </dsp:txXfrm>
    </dsp:sp>
    <dsp:sp modelId="{B24494BA-3E43-4CBC-9868-B21015AB6C30}">
      <dsp:nvSpPr>
        <dsp:cNvPr id="0" name=""/>
        <dsp:cNvSpPr/>
      </dsp:nvSpPr>
      <dsp:spPr>
        <a:xfrm>
          <a:off x="0" y="1809201"/>
          <a:ext cx="2088232" cy="1206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11.01.2017</a:t>
          </a:r>
          <a:endParaRPr lang="ru-RU" sz="2800" kern="1200" dirty="0"/>
        </a:p>
      </dsp:txBody>
      <dsp:txXfrm>
        <a:off x="35326" y="1844527"/>
        <a:ext cx="2017580" cy="1135481"/>
      </dsp:txXfrm>
    </dsp:sp>
    <dsp:sp modelId="{001870FC-3C11-490F-B0E9-8EB3803C173F}">
      <dsp:nvSpPr>
        <dsp:cNvPr id="0" name=""/>
        <dsp:cNvSpPr/>
      </dsp:nvSpPr>
      <dsp:spPr>
        <a:xfrm rot="5400000">
          <a:off x="817965" y="3045488"/>
          <a:ext cx="452300" cy="542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881287" y="3090718"/>
        <a:ext cx="325656" cy="316610"/>
      </dsp:txXfrm>
    </dsp:sp>
    <dsp:sp modelId="{8F42507C-6E4F-4467-9D27-80CF5ACF37C2}">
      <dsp:nvSpPr>
        <dsp:cNvPr id="0" name=""/>
        <dsp:cNvSpPr/>
      </dsp:nvSpPr>
      <dsp:spPr>
        <a:xfrm>
          <a:off x="0" y="3618401"/>
          <a:ext cx="2088232" cy="1206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11.01.2018</a:t>
          </a:r>
          <a:endParaRPr lang="ru-RU" sz="2800" kern="1200" dirty="0"/>
        </a:p>
      </dsp:txBody>
      <dsp:txXfrm>
        <a:off x="35326" y="3653727"/>
        <a:ext cx="2017580" cy="1135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8C776-12B8-45D1-A869-B065B198D789}">
      <dsp:nvSpPr>
        <dsp:cNvPr id="0" name=""/>
        <dsp:cNvSpPr/>
      </dsp:nvSpPr>
      <dsp:spPr>
        <a:xfrm>
          <a:off x="1127838" y="3168351"/>
          <a:ext cx="692623" cy="2639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6311" y="0"/>
              </a:lnTo>
              <a:lnTo>
                <a:pt x="346311" y="2639571"/>
              </a:lnTo>
              <a:lnTo>
                <a:pt x="692623" y="26395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405927" y="4419914"/>
        <a:ext cx="136446" cy="136446"/>
      </dsp:txXfrm>
    </dsp:sp>
    <dsp:sp modelId="{63F1C763-870F-4F8D-95F2-A7611E97D654}">
      <dsp:nvSpPr>
        <dsp:cNvPr id="0" name=""/>
        <dsp:cNvSpPr/>
      </dsp:nvSpPr>
      <dsp:spPr>
        <a:xfrm>
          <a:off x="1127838" y="3168351"/>
          <a:ext cx="692623" cy="1319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6311" y="0"/>
              </a:lnTo>
              <a:lnTo>
                <a:pt x="346311" y="1319785"/>
              </a:lnTo>
              <a:lnTo>
                <a:pt x="692623" y="13197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36888" y="3790982"/>
        <a:ext cx="74524" cy="74524"/>
      </dsp:txXfrm>
    </dsp:sp>
    <dsp:sp modelId="{7BF6825E-D5CF-414A-A7DD-FCDDBC2014E0}">
      <dsp:nvSpPr>
        <dsp:cNvPr id="0" name=""/>
        <dsp:cNvSpPr/>
      </dsp:nvSpPr>
      <dsp:spPr>
        <a:xfrm>
          <a:off x="1127838" y="3122631"/>
          <a:ext cx="6926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2623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56834" y="3151036"/>
        <a:ext cx="34631" cy="34631"/>
      </dsp:txXfrm>
    </dsp:sp>
    <dsp:sp modelId="{3304FAAD-4849-4977-B861-8084CF4B80EF}">
      <dsp:nvSpPr>
        <dsp:cNvPr id="0" name=""/>
        <dsp:cNvSpPr/>
      </dsp:nvSpPr>
      <dsp:spPr>
        <a:xfrm>
          <a:off x="1127838" y="1848566"/>
          <a:ext cx="692623" cy="1319785"/>
        </a:xfrm>
        <a:custGeom>
          <a:avLst/>
          <a:gdLst/>
          <a:ahLst/>
          <a:cxnLst/>
          <a:rect l="0" t="0" r="0" b="0"/>
          <a:pathLst>
            <a:path>
              <a:moveTo>
                <a:pt x="0" y="1319785"/>
              </a:moveTo>
              <a:lnTo>
                <a:pt x="346311" y="1319785"/>
              </a:lnTo>
              <a:lnTo>
                <a:pt x="346311" y="0"/>
              </a:lnTo>
              <a:lnTo>
                <a:pt x="69262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36888" y="2471196"/>
        <a:ext cx="74524" cy="74524"/>
      </dsp:txXfrm>
    </dsp:sp>
    <dsp:sp modelId="{A3DD23B0-816E-4129-A8DC-147D8700CB8C}">
      <dsp:nvSpPr>
        <dsp:cNvPr id="0" name=""/>
        <dsp:cNvSpPr/>
      </dsp:nvSpPr>
      <dsp:spPr>
        <a:xfrm>
          <a:off x="1127838" y="528780"/>
          <a:ext cx="692623" cy="2639571"/>
        </a:xfrm>
        <a:custGeom>
          <a:avLst/>
          <a:gdLst/>
          <a:ahLst/>
          <a:cxnLst/>
          <a:rect l="0" t="0" r="0" b="0"/>
          <a:pathLst>
            <a:path>
              <a:moveTo>
                <a:pt x="0" y="2639571"/>
              </a:moveTo>
              <a:lnTo>
                <a:pt x="346311" y="2639571"/>
              </a:lnTo>
              <a:lnTo>
                <a:pt x="346311" y="0"/>
              </a:lnTo>
              <a:lnTo>
                <a:pt x="69262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405927" y="1780343"/>
        <a:ext cx="136446" cy="136446"/>
      </dsp:txXfrm>
    </dsp:sp>
    <dsp:sp modelId="{3BD6CE84-7769-4A0B-AAD4-2F1E6DE6F20F}">
      <dsp:nvSpPr>
        <dsp:cNvPr id="0" name=""/>
        <dsp:cNvSpPr/>
      </dsp:nvSpPr>
      <dsp:spPr>
        <a:xfrm rot="16200000">
          <a:off x="-2178571" y="2640437"/>
          <a:ext cx="5556992" cy="1055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Информационный ресурс страховых представителей</a:t>
          </a:r>
          <a:endParaRPr lang="ru-RU" sz="3400" kern="1200" dirty="0"/>
        </a:p>
      </dsp:txBody>
      <dsp:txXfrm>
        <a:off x="-2178571" y="2640437"/>
        <a:ext cx="5556992" cy="1055828"/>
      </dsp:txXfrm>
    </dsp:sp>
    <dsp:sp modelId="{4167DFBA-78D2-421C-99E0-4E7E7DCB375F}">
      <dsp:nvSpPr>
        <dsp:cNvPr id="0" name=""/>
        <dsp:cNvSpPr/>
      </dsp:nvSpPr>
      <dsp:spPr>
        <a:xfrm>
          <a:off x="1820462" y="866"/>
          <a:ext cx="6388447" cy="1055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Доступ к единому информационному ресурсу ТФОМС; Информационная система по учету обращений граждан</a:t>
          </a:r>
          <a:endParaRPr lang="ru-RU" sz="1200" kern="1200" dirty="0"/>
        </a:p>
      </dsp:txBody>
      <dsp:txXfrm>
        <a:off x="1820462" y="866"/>
        <a:ext cx="6388447" cy="1055828"/>
      </dsp:txXfrm>
    </dsp:sp>
    <dsp:sp modelId="{490478F6-D218-47D0-BC93-D34D2D7700ED}">
      <dsp:nvSpPr>
        <dsp:cNvPr id="0" name=""/>
        <dsp:cNvSpPr/>
      </dsp:nvSpPr>
      <dsp:spPr>
        <a:xfrm>
          <a:off x="1820462" y="1320652"/>
          <a:ext cx="6388447" cy="1055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Региональный сегмент регистра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застрахованных лиц;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сервис ЕГИСЗ «паспорт медицинского учреждения»</a:t>
          </a:r>
          <a:endParaRPr lang="ru-RU" sz="1200" kern="1200" dirty="0"/>
        </a:p>
      </dsp:txBody>
      <dsp:txXfrm>
        <a:off x="1820462" y="1320652"/>
        <a:ext cx="6388447" cy="1055828"/>
      </dsp:txXfrm>
    </dsp:sp>
    <dsp:sp modelId="{5F083B2A-60BD-4C0A-8149-1924DD4EED7A}">
      <dsp:nvSpPr>
        <dsp:cNvPr id="0" name=""/>
        <dsp:cNvSpPr/>
      </dsp:nvSpPr>
      <dsp:spPr>
        <a:xfrm>
          <a:off x="1820462" y="2640437"/>
          <a:ext cx="6388447" cy="1055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Нормативно- справочная информация: Федеральные законы : 323 - ФЗ; 326 - ФЗ; Постановление правительства РФ об утверждении ПГГ; Порядки (проведения диспансеризации и проф. осмотров) , стандарты оказания медицинской помощи и клинические рекомендации; приказы субъекта РФ о маршрутизации пациентов при оказании медицинской помощи; Правила ОМС</a:t>
          </a:r>
          <a:endParaRPr lang="ru-RU" sz="1200" kern="1200" dirty="0"/>
        </a:p>
      </dsp:txBody>
      <dsp:txXfrm>
        <a:off x="1820462" y="2640437"/>
        <a:ext cx="6388447" cy="1055828"/>
      </dsp:txXfrm>
    </dsp:sp>
    <dsp:sp modelId="{DF5D969F-A873-4267-8FE4-99B6DCDE7977}">
      <dsp:nvSpPr>
        <dsp:cNvPr id="0" name=""/>
        <dsp:cNvSpPr/>
      </dsp:nvSpPr>
      <dsp:spPr>
        <a:xfrm>
          <a:off x="1820462" y="3960223"/>
          <a:ext cx="6388447" cy="1055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Реестр медицинских организаций в сфере ОМС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(виды, профили, условия, график работы каждой МО), а также перечень медицинских организаций оказывающих медпомощь по МТР</a:t>
          </a:r>
          <a:endParaRPr lang="ru-RU" sz="1200" kern="1200" dirty="0"/>
        </a:p>
      </dsp:txBody>
      <dsp:txXfrm>
        <a:off x="1820462" y="3960223"/>
        <a:ext cx="6388447" cy="1055828"/>
      </dsp:txXfrm>
    </dsp:sp>
    <dsp:sp modelId="{1A900E39-DB61-4568-ACDE-540BC345D6B1}">
      <dsp:nvSpPr>
        <dsp:cNvPr id="0" name=""/>
        <dsp:cNvSpPr/>
      </dsp:nvSpPr>
      <dsp:spPr>
        <a:xfrm>
          <a:off x="1820462" y="5280009"/>
          <a:ext cx="6388447" cy="1055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Единый реестр экспертов качества медицинской помощи; Реестры счетов на оплату медицинской помощи</a:t>
          </a:r>
          <a:endParaRPr lang="ru-RU" sz="1200" kern="1200" dirty="0"/>
        </a:p>
      </dsp:txBody>
      <dsp:txXfrm>
        <a:off x="1820462" y="5280009"/>
        <a:ext cx="6388447" cy="10558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D0977-D563-4D27-91AA-02CB62449432}">
      <dsp:nvSpPr>
        <dsp:cNvPr id="0" name=""/>
        <dsp:cNvSpPr/>
      </dsp:nvSpPr>
      <dsp:spPr>
        <a:xfrm>
          <a:off x="3968412" y="2492317"/>
          <a:ext cx="1892521" cy="900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3779"/>
              </a:lnTo>
              <a:lnTo>
                <a:pt x="1892521" y="613779"/>
              </a:lnTo>
              <a:lnTo>
                <a:pt x="1892521" y="90066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66D06-7D8A-46FB-88C3-38160F37AA5E}">
      <dsp:nvSpPr>
        <dsp:cNvPr id="0" name=""/>
        <dsp:cNvSpPr/>
      </dsp:nvSpPr>
      <dsp:spPr>
        <a:xfrm>
          <a:off x="2075890" y="2492317"/>
          <a:ext cx="1892521" cy="900668"/>
        </a:xfrm>
        <a:custGeom>
          <a:avLst/>
          <a:gdLst/>
          <a:ahLst/>
          <a:cxnLst/>
          <a:rect l="0" t="0" r="0" b="0"/>
          <a:pathLst>
            <a:path>
              <a:moveTo>
                <a:pt x="1892521" y="0"/>
              </a:moveTo>
              <a:lnTo>
                <a:pt x="1892521" y="613779"/>
              </a:lnTo>
              <a:lnTo>
                <a:pt x="0" y="613779"/>
              </a:lnTo>
              <a:lnTo>
                <a:pt x="0" y="90066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19F5E-03E3-427B-8AC2-B8B62E939DE4}">
      <dsp:nvSpPr>
        <dsp:cNvPr id="0" name=""/>
        <dsp:cNvSpPr/>
      </dsp:nvSpPr>
      <dsp:spPr>
        <a:xfrm>
          <a:off x="72013" y="2253"/>
          <a:ext cx="7792799" cy="2490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799359-72A7-4129-BF2F-A8AD48CEE80A}">
      <dsp:nvSpPr>
        <dsp:cNvPr id="0" name=""/>
        <dsp:cNvSpPr/>
      </dsp:nvSpPr>
      <dsp:spPr>
        <a:xfrm>
          <a:off x="416107" y="329143"/>
          <a:ext cx="7792799" cy="2490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Приказ Минздрава России от 28.06.2016 N 423н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"О внесении изменений в Правила обязательного медицинского страхования, утвержденные приказом Министерства здравоохранения и социального развития Российской Федерации от 28 февраля 2011 г. N 158н, и форму типового договора о финансовом обеспечении обязательного медицинского страхования, утвержденную приказом Министерства здравоохранения и социального развития Российской Федерации от 9 сентября 2011 г. N 1030н"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(Зарегистрирован в Минюсте России 18.07.2016 N 42892)</a:t>
          </a:r>
          <a:endParaRPr lang="ru-RU" sz="1600" kern="1200" dirty="0"/>
        </a:p>
      </dsp:txBody>
      <dsp:txXfrm>
        <a:off x="489038" y="402074"/>
        <a:ext cx="7646937" cy="2344201"/>
      </dsp:txXfrm>
    </dsp:sp>
    <dsp:sp modelId="{00FB2DE6-8A3F-4074-92DE-2EB842A85B6E}">
      <dsp:nvSpPr>
        <dsp:cNvPr id="0" name=""/>
        <dsp:cNvSpPr/>
      </dsp:nvSpPr>
      <dsp:spPr>
        <a:xfrm>
          <a:off x="527463" y="3392985"/>
          <a:ext cx="3096853" cy="1966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1E4B98-ACF2-4131-9492-E753F93344C8}">
      <dsp:nvSpPr>
        <dsp:cNvPr id="0" name=""/>
        <dsp:cNvSpPr/>
      </dsp:nvSpPr>
      <dsp:spPr>
        <a:xfrm>
          <a:off x="871558" y="3719875"/>
          <a:ext cx="3096853" cy="1966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Актуализирована глава 15 Правил обязательного медицинского страхования «Порядок информационного сопровождения застрахованных лиц на всех этапах оказания им медицинской помощи»</a:t>
          </a:r>
          <a:endParaRPr lang="ru-RU" sz="1600" kern="1200" dirty="0"/>
        </a:p>
      </dsp:txBody>
      <dsp:txXfrm>
        <a:off x="929155" y="3777472"/>
        <a:ext cx="2981659" cy="1851308"/>
      </dsp:txXfrm>
    </dsp:sp>
    <dsp:sp modelId="{059BFA13-0489-4F71-8729-CC3963791FB6}">
      <dsp:nvSpPr>
        <dsp:cNvPr id="0" name=""/>
        <dsp:cNvSpPr/>
      </dsp:nvSpPr>
      <dsp:spPr>
        <a:xfrm>
          <a:off x="4312507" y="3392985"/>
          <a:ext cx="3096853" cy="1966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916A1C-5093-4DDD-8A12-1ECD100BEAAD}">
      <dsp:nvSpPr>
        <dsp:cNvPr id="0" name=""/>
        <dsp:cNvSpPr/>
      </dsp:nvSpPr>
      <dsp:spPr>
        <a:xfrm>
          <a:off x="4656602" y="3719875"/>
          <a:ext cx="3096853" cy="1966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Введено понятие «Страховой представитель» - уполномоченное лицо страховой медицинской организации по работе с застрахованными лицами</a:t>
          </a:r>
          <a:endParaRPr lang="ru-RU" sz="1600" kern="1200" dirty="0"/>
        </a:p>
      </dsp:txBody>
      <dsp:txXfrm>
        <a:off x="4714199" y="3777472"/>
        <a:ext cx="2981659" cy="1851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5812B-C7F7-4C34-9D32-1BD21E1C5AEC}">
      <dsp:nvSpPr>
        <dsp:cNvPr id="0" name=""/>
        <dsp:cNvSpPr/>
      </dsp:nvSpPr>
      <dsp:spPr>
        <a:xfrm>
          <a:off x="1480680" y="585273"/>
          <a:ext cx="4903660" cy="4903660"/>
        </a:xfrm>
        <a:prstGeom prst="blockArc">
          <a:avLst>
            <a:gd name="adj1" fmla="val 12875104"/>
            <a:gd name="adj2" fmla="val 16781072"/>
            <a:gd name="adj3" fmla="val 39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72122-6E08-4EA7-BA27-F2CB85080F2D}">
      <dsp:nvSpPr>
        <dsp:cNvPr id="0" name=""/>
        <dsp:cNvSpPr/>
      </dsp:nvSpPr>
      <dsp:spPr>
        <a:xfrm>
          <a:off x="1440220" y="642170"/>
          <a:ext cx="4903660" cy="4903660"/>
        </a:xfrm>
        <a:prstGeom prst="blockArc">
          <a:avLst>
            <a:gd name="adj1" fmla="val 10670263"/>
            <a:gd name="adj2" fmla="val 12974947"/>
            <a:gd name="adj3" fmla="val 39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2CBA1-3B76-4BD3-A8D9-822735E3A5DD}">
      <dsp:nvSpPr>
        <dsp:cNvPr id="0" name=""/>
        <dsp:cNvSpPr/>
      </dsp:nvSpPr>
      <dsp:spPr>
        <a:xfrm>
          <a:off x="1431679" y="511092"/>
          <a:ext cx="4903660" cy="4903660"/>
        </a:xfrm>
        <a:prstGeom prst="blockArc">
          <a:avLst>
            <a:gd name="adj1" fmla="val 6684977"/>
            <a:gd name="adj2" fmla="val 10482399"/>
            <a:gd name="adj3" fmla="val 39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FF32B-62D9-46CA-AA0D-8A81378F141F}">
      <dsp:nvSpPr>
        <dsp:cNvPr id="0" name=""/>
        <dsp:cNvSpPr/>
      </dsp:nvSpPr>
      <dsp:spPr>
        <a:xfrm>
          <a:off x="2211732" y="1008200"/>
          <a:ext cx="4903660" cy="4903660"/>
        </a:xfrm>
        <a:prstGeom prst="blockArc">
          <a:avLst>
            <a:gd name="adj1" fmla="val 2716859"/>
            <a:gd name="adj2" fmla="val 8016019"/>
            <a:gd name="adj3" fmla="val 39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E9E5B-9FAC-4E91-A504-0E4B7C5E499E}">
      <dsp:nvSpPr>
        <dsp:cNvPr id="0" name=""/>
        <dsp:cNvSpPr/>
      </dsp:nvSpPr>
      <dsp:spPr>
        <a:xfrm>
          <a:off x="2423524" y="821777"/>
          <a:ext cx="4903660" cy="4903660"/>
        </a:xfrm>
        <a:prstGeom prst="blockArc">
          <a:avLst>
            <a:gd name="adj1" fmla="val 21472837"/>
            <a:gd name="adj2" fmla="val 3120572"/>
            <a:gd name="adj3" fmla="val 39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827A1-A7F6-4C1F-9038-9879A8739545}">
      <dsp:nvSpPr>
        <dsp:cNvPr id="0" name=""/>
        <dsp:cNvSpPr/>
      </dsp:nvSpPr>
      <dsp:spPr>
        <a:xfrm>
          <a:off x="2429860" y="928585"/>
          <a:ext cx="4903660" cy="4903660"/>
        </a:xfrm>
        <a:prstGeom prst="blockArc">
          <a:avLst>
            <a:gd name="adj1" fmla="val 18734100"/>
            <a:gd name="adj2" fmla="val 21319818"/>
            <a:gd name="adj3" fmla="val 39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17A76-1B9B-4EAA-ACBF-E9AB95D2A33A}">
      <dsp:nvSpPr>
        <dsp:cNvPr id="0" name=""/>
        <dsp:cNvSpPr/>
      </dsp:nvSpPr>
      <dsp:spPr>
        <a:xfrm>
          <a:off x="2134289" y="606581"/>
          <a:ext cx="4903660" cy="4903660"/>
        </a:xfrm>
        <a:prstGeom prst="blockArc">
          <a:avLst>
            <a:gd name="adj1" fmla="val 15842997"/>
            <a:gd name="adj2" fmla="val 19360012"/>
            <a:gd name="adj3" fmla="val 39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F49FB-A984-4282-8BC8-75985E7019B1}">
      <dsp:nvSpPr>
        <dsp:cNvPr id="0" name=""/>
        <dsp:cNvSpPr/>
      </dsp:nvSpPr>
      <dsp:spPr>
        <a:xfrm>
          <a:off x="2726442" y="2122192"/>
          <a:ext cx="3220952" cy="1898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Страховая медицинская организация обеспечивает информирование застрахованных лиц и их законных представителей о:</a:t>
          </a:r>
          <a:endParaRPr lang="ru-RU" sz="1200" kern="1200" dirty="0"/>
        </a:p>
      </dsp:txBody>
      <dsp:txXfrm>
        <a:off x="3198139" y="2400197"/>
        <a:ext cx="2277558" cy="1342330"/>
      </dsp:txXfrm>
    </dsp:sp>
    <dsp:sp modelId="{92D619D9-9ABD-4A4D-83E7-9C37E95D7C2A}">
      <dsp:nvSpPr>
        <dsp:cNvPr id="0" name=""/>
        <dsp:cNvSpPr/>
      </dsp:nvSpPr>
      <dsp:spPr>
        <a:xfrm>
          <a:off x="3088608" y="2951"/>
          <a:ext cx="2496621" cy="1328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медицинских организациях, осуществляющих деятельность в сфере ОМС, режиме их работы</a:t>
          </a:r>
          <a:endParaRPr lang="ru-RU" sz="1200" kern="1200" dirty="0"/>
        </a:p>
      </dsp:txBody>
      <dsp:txXfrm>
        <a:off x="3454230" y="197555"/>
        <a:ext cx="1765377" cy="939630"/>
      </dsp:txXfrm>
    </dsp:sp>
    <dsp:sp modelId="{25F9334D-D571-41C1-82BB-8942C60F24C0}">
      <dsp:nvSpPr>
        <dsp:cNvPr id="0" name=""/>
        <dsp:cNvSpPr/>
      </dsp:nvSpPr>
      <dsp:spPr>
        <a:xfrm>
          <a:off x="5002287" y="936095"/>
          <a:ext cx="2990603" cy="1328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праве выбора (замены) и порядке выбора (замены) СМО, МО и врача</a:t>
          </a:r>
          <a:endParaRPr lang="ru-RU" sz="1200" kern="1200" dirty="0"/>
        </a:p>
      </dsp:txBody>
      <dsp:txXfrm>
        <a:off x="5440251" y="1130699"/>
        <a:ext cx="2114675" cy="939630"/>
      </dsp:txXfrm>
    </dsp:sp>
    <dsp:sp modelId="{77A37D72-4866-444C-B48D-7FF293E2B541}">
      <dsp:nvSpPr>
        <dsp:cNvPr id="0" name=""/>
        <dsp:cNvSpPr/>
      </dsp:nvSpPr>
      <dsp:spPr>
        <a:xfrm>
          <a:off x="5904660" y="2520284"/>
          <a:ext cx="2746084" cy="1328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порядке получения полиса</a:t>
          </a:r>
          <a:endParaRPr lang="ru-RU" sz="1200" kern="1200" dirty="0"/>
        </a:p>
      </dsp:txBody>
      <dsp:txXfrm>
        <a:off x="6306815" y="2714888"/>
        <a:ext cx="1941774" cy="939630"/>
      </dsp:txXfrm>
    </dsp:sp>
    <dsp:sp modelId="{221ACDC9-422A-45C8-82E6-DD6DCBE41BBC}">
      <dsp:nvSpPr>
        <dsp:cNvPr id="0" name=""/>
        <dsp:cNvSpPr/>
      </dsp:nvSpPr>
      <dsp:spPr>
        <a:xfrm>
          <a:off x="4715398" y="4503806"/>
          <a:ext cx="3279373" cy="1328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видах, качестве и об условиях предоставления медицинской помощи в рамках базовой и территориальной программ</a:t>
          </a:r>
          <a:endParaRPr lang="ru-RU" sz="1200" kern="1200" dirty="0"/>
        </a:p>
      </dsp:txBody>
      <dsp:txXfrm>
        <a:off x="5195651" y="4698410"/>
        <a:ext cx="2318867" cy="939630"/>
      </dsp:txXfrm>
    </dsp:sp>
    <dsp:sp modelId="{43DBC5AA-E6FC-4B14-9013-FF36C8E6578A}">
      <dsp:nvSpPr>
        <dsp:cNvPr id="0" name=""/>
        <dsp:cNvSpPr/>
      </dsp:nvSpPr>
      <dsp:spPr>
        <a:xfrm>
          <a:off x="1331024" y="4536505"/>
          <a:ext cx="3349376" cy="1328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прохождении диспансеризации и профилактического медицинского осмотра</a:t>
          </a:r>
          <a:endParaRPr lang="ru-RU" sz="1200" kern="1200" dirty="0"/>
        </a:p>
      </dsp:txBody>
      <dsp:txXfrm>
        <a:off x="1821529" y="4731109"/>
        <a:ext cx="2368366" cy="939630"/>
      </dsp:txXfrm>
    </dsp:sp>
    <dsp:sp modelId="{B001C83D-A78C-4D5E-AC21-FC18AD321C88}">
      <dsp:nvSpPr>
        <dsp:cNvPr id="0" name=""/>
        <dsp:cNvSpPr/>
      </dsp:nvSpPr>
      <dsp:spPr>
        <a:xfrm>
          <a:off x="179522" y="2520284"/>
          <a:ext cx="2620495" cy="1328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перечне оказанных медицинских услуг и их стоимости</a:t>
          </a:r>
          <a:endParaRPr lang="ru-RU" sz="1200" kern="1200" dirty="0"/>
        </a:p>
      </dsp:txBody>
      <dsp:txXfrm>
        <a:off x="563285" y="2714888"/>
        <a:ext cx="1852969" cy="939630"/>
      </dsp:txXfrm>
    </dsp:sp>
    <dsp:sp modelId="{620C8607-1B9D-472A-9A22-86FFA781A47C}">
      <dsp:nvSpPr>
        <dsp:cNvPr id="0" name=""/>
        <dsp:cNvSpPr/>
      </dsp:nvSpPr>
      <dsp:spPr>
        <a:xfrm>
          <a:off x="432048" y="1008108"/>
          <a:ext cx="3042587" cy="1328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выявленных нарушениях по результатам проведенного контроля (по обращениям застрахованных лиц)</a:t>
          </a:r>
          <a:endParaRPr lang="ru-RU" sz="1200" kern="1200" dirty="0"/>
        </a:p>
      </dsp:txBody>
      <dsp:txXfrm>
        <a:off x="877625" y="1202712"/>
        <a:ext cx="2151433" cy="9396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6C1FD-91E7-41E1-9AED-7F8373CF4F93}">
      <dsp:nvSpPr>
        <dsp:cNvPr id="0" name=""/>
        <dsp:cNvSpPr/>
      </dsp:nvSpPr>
      <dsp:spPr>
        <a:xfrm>
          <a:off x="0" y="0"/>
          <a:ext cx="8634955" cy="14473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Информационное сопровождение застрахованных лиц осуществляется на основе программного комплекса – информационного ресурса ТФОМС, работающего круглосуточно в режиме онлайн:</a:t>
          </a:r>
          <a:endParaRPr lang="ru-RU" sz="2300" kern="1200" dirty="0"/>
        </a:p>
      </dsp:txBody>
      <dsp:txXfrm>
        <a:off x="0" y="0"/>
        <a:ext cx="8634955" cy="1447360"/>
      </dsp:txXfrm>
    </dsp:sp>
    <dsp:sp modelId="{BC5019EB-8E24-4C02-81D4-BA4DF0362638}">
      <dsp:nvSpPr>
        <dsp:cNvPr id="0" name=""/>
        <dsp:cNvSpPr/>
      </dsp:nvSpPr>
      <dsp:spPr>
        <a:xfrm>
          <a:off x="4216" y="1447360"/>
          <a:ext cx="2875507" cy="3039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информационный ресурс интегрирован с информационными системами ТФОМС по персонифицированному учету сведений о застрахованных лицах и сведений о медицинской помощи, оказанной застрахованным лицам</a:t>
          </a:r>
          <a:endParaRPr lang="ru-RU" sz="1900" kern="1200" dirty="0"/>
        </a:p>
      </dsp:txBody>
      <dsp:txXfrm>
        <a:off x="4216" y="1447360"/>
        <a:ext cx="2875507" cy="3039457"/>
      </dsp:txXfrm>
    </dsp:sp>
    <dsp:sp modelId="{F84C1EC9-8F6F-4E1C-A190-F87FDEFCBC52}">
      <dsp:nvSpPr>
        <dsp:cNvPr id="0" name=""/>
        <dsp:cNvSpPr/>
      </dsp:nvSpPr>
      <dsp:spPr>
        <a:xfrm>
          <a:off x="2879723" y="1447360"/>
          <a:ext cx="2875507" cy="3039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страховые представители, и медицинские организации получают доступ к информационному ресурсу</a:t>
          </a:r>
          <a:endParaRPr lang="ru-RU" sz="1900" kern="1200" dirty="0"/>
        </a:p>
      </dsp:txBody>
      <dsp:txXfrm>
        <a:off x="2879723" y="1447360"/>
        <a:ext cx="2875507" cy="3039457"/>
      </dsp:txXfrm>
    </dsp:sp>
    <dsp:sp modelId="{52FD00AD-7D9F-41BC-8D38-50F098CDFC37}">
      <dsp:nvSpPr>
        <dsp:cNvPr id="0" name=""/>
        <dsp:cNvSpPr/>
      </dsp:nvSpPr>
      <dsp:spPr>
        <a:xfrm>
          <a:off x="5755231" y="1447360"/>
          <a:ext cx="2875507" cy="3039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ТФОМС обеспечивает внесение в информационный ресурс информации об установленных объемах предоставления медицинской помощи для МО и СМО</a:t>
          </a:r>
          <a:endParaRPr lang="ru-RU" sz="1900" kern="1200" dirty="0"/>
        </a:p>
      </dsp:txBody>
      <dsp:txXfrm>
        <a:off x="5755231" y="1447360"/>
        <a:ext cx="2875507" cy="3039457"/>
      </dsp:txXfrm>
    </dsp:sp>
    <dsp:sp modelId="{018FC554-0476-4679-9FFC-9C5A1E29D54A}">
      <dsp:nvSpPr>
        <dsp:cNvPr id="0" name=""/>
        <dsp:cNvSpPr/>
      </dsp:nvSpPr>
      <dsp:spPr>
        <a:xfrm>
          <a:off x="0" y="4486818"/>
          <a:ext cx="8634955" cy="3377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C78A5-0593-4042-AA69-41ACAD43395F}">
      <dsp:nvSpPr>
        <dsp:cNvPr id="0" name=""/>
        <dsp:cNvSpPr/>
      </dsp:nvSpPr>
      <dsp:spPr>
        <a:xfrm>
          <a:off x="24543" y="0"/>
          <a:ext cx="2468273" cy="51055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МЕДИЦИНСКАЯ ОРГАНИЗАЦИЯ, оказывающая МП в амбулаторных условиях, ЕЖЕДНЕВНО предоставляет сведения в информационный ресурс о:</a:t>
          </a:r>
          <a:endParaRPr lang="ru-RU" sz="1200" b="1" kern="1200" dirty="0"/>
        </a:p>
      </dsp:txBody>
      <dsp:txXfrm>
        <a:off x="24543" y="0"/>
        <a:ext cx="2468273" cy="1531679"/>
      </dsp:txXfrm>
    </dsp:sp>
    <dsp:sp modelId="{35054332-FC32-4794-95CB-746116C7CD59}">
      <dsp:nvSpPr>
        <dsp:cNvPr id="0" name=""/>
        <dsp:cNvSpPr/>
      </dsp:nvSpPr>
      <dsp:spPr>
        <a:xfrm>
          <a:off x="1539" y="1532407"/>
          <a:ext cx="2514281" cy="3317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 застрахованных лицах за истекшие сутки, получивших направление на госпитализацию</a:t>
          </a:r>
          <a:endParaRPr lang="ru-RU" sz="1200" kern="1200" dirty="0"/>
        </a:p>
      </dsp:txBody>
      <dsp:txXfrm>
        <a:off x="75180" y="1606048"/>
        <a:ext cx="2366999" cy="3169898"/>
      </dsp:txXfrm>
    </dsp:sp>
    <dsp:sp modelId="{D9C02BB3-37FC-4078-BC04-CFE7F9D6E9DE}">
      <dsp:nvSpPr>
        <dsp:cNvPr id="0" name=""/>
        <dsp:cNvSpPr/>
      </dsp:nvSpPr>
      <dsp:spPr>
        <a:xfrm>
          <a:off x="2749665" y="0"/>
          <a:ext cx="2885041" cy="51055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МЕДИЦИНСКАЯ ОРГАНИЗАЦИЯ, оказывающая МП в условиях круглосуточного и дневных стационаров, ЕЖЕДНЕВНО предоставляет сведения в информационный ресурс о:</a:t>
          </a:r>
          <a:endParaRPr lang="ru-RU" sz="1200" b="1" kern="1200" dirty="0"/>
        </a:p>
      </dsp:txBody>
      <dsp:txXfrm>
        <a:off x="2749665" y="0"/>
        <a:ext cx="2885041" cy="1531679"/>
      </dsp:txXfrm>
    </dsp:sp>
    <dsp:sp modelId="{BC143D4A-2FAF-4019-AC6C-43147EF746C2}">
      <dsp:nvSpPr>
        <dsp:cNvPr id="0" name=""/>
        <dsp:cNvSpPr/>
      </dsp:nvSpPr>
      <dsp:spPr>
        <a:xfrm>
          <a:off x="2886321" y="1532575"/>
          <a:ext cx="2514281" cy="659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выполнении плановых объемов МП;</a:t>
          </a:r>
          <a:endParaRPr lang="ru-RU" sz="1200" kern="1200" dirty="0"/>
        </a:p>
      </dsp:txBody>
      <dsp:txXfrm>
        <a:off x="2905632" y="1551886"/>
        <a:ext cx="2475659" cy="620689"/>
      </dsp:txXfrm>
    </dsp:sp>
    <dsp:sp modelId="{79125F99-67C0-42A5-A601-1514A071EA64}">
      <dsp:nvSpPr>
        <dsp:cNvPr id="0" name=""/>
        <dsp:cNvSpPr/>
      </dsp:nvSpPr>
      <dsp:spPr>
        <a:xfrm>
          <a:off x="2886321" y="2196958"/>
          <a:ext cx="2514281" cy="659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количестве свободных мест для госпитализации;</a:t>
          </a:r>
          <a:endParaRPr lang="ru-RU" sz="1200" kern="1200" dirty="0"/>
        </a:p>
      </dsp:txBody>
      <dsp:txXfrm>
        <a:off x="2905632" y="2216269"/>
        <a:ext cx="2475659" cy="620689"/>
      </dsp:txXfrm>
    </dsp:sp>
    <dsp:sp modelId="{E2BB8EA1-9C3A-4008-9061-372CD788DC56}">
      <dsp:nvSpPr>
        <dsp:cNvPr id="0" name=""/>
        <dsp:cNvSpPr/>
      </dsp:nvSpPr>
      <dsp:spPr>
        <a:xfrm>
          <a:off x="2886321" y="2861342"/>
          <a:ext cx="2514281" cy="659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госпитализированных за день застрахованных лицах;</a:t>
          </a:r>
          <a:endParaRPr lang="ru-RU" sz="1200" kern="1200" dirty="0"/>
        </a:p>
      </dsp:txBody>
      <dsp:txXfrm>
        <a:off x="2905632" y="2880653"/>
        <a:ext cx="2475659" cy="620689"/>
      </dsp:txXfrm>
    </dsp:sp>
    <dsp:sp modelId="{A75D9BE3-D77D-4096-8822-14B67AFB9859}">
      <dsp:nvSpPr>
        <dsp:cNvPr id="0" name=""/>
        <dsp:cNvSpPr/>
      </dsp:nvSpPr>
      <dsp:spPr>
        <a:xfrm>
          <a:off x="2886321" y="3525725"/>
          <a:ext cx="2514281" cy="659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застрахованных лицах, госпитализированных в экстренном порядке;</a:t>
          </a:r>
          <a:endParaRPr lang="ru-RU" sz="1200" kern="1200" dirty="0"/>
        </a:p>
      </dsp:txBody>
      <dsp:txXfrm>
        <a:off x="2905632" y="3545036"/>
        <a:ext cx="2475659" cy="620689"/>
      </dsp:txXfrm>
    </dsp:sp>
    <dsp:sp modelId="{926F09A5-D2A8-4BA3-A94A-4F33A1A374D9}">
      <dsp:nvSpPr>
        <dsp:cNvPr id="0" name=""/>
        <dsp:cNvSpPr/>
      </dsp:nvSpPr>
      <dsp:spPr>
        <a:xfrm>
          <a:off x="2886321" y="4190109"/>
          <a:ext cx="2514281" cy="659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застрахованных лицах, в отношении которых не состоялась запланированная госпитализация</a:t>
          </a:r>
          <a:endParaRPr lang="ru-RU" sz="1200" kern="1200" dirty="0"/>
        </a:p>
      </dsp:txBody>
      <dsp:txXfrm>
        <a:off x="2905632" y="4209420"/>
        <a:ext cx="2475659" cy="620689"/>
      </dsp:txXfrm>
    </dsp:sp>
    <dsp:sp modelId="{625B2848-9BC6-4C62-85E3-97F9D9A4F86B}">
      <dsp:nvSpPr>
        <dsp:cNvPr id="0" name=""/>
        <dsp:cNvSpPr/>
      </dsp:nvSpPr>
      <dsp:spPr>
        <a:xfrm>
          <a:off x="5795045" y="0"/>
          <a:ext cx="2468273" cy="51055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СТРАХОВАЯ МЕДИЦИНСКАЯ ОРГАНИЗАЦИЯ ЕЖЕДНЕВНО ведет учет информации за истекшие сутки о:</a:t>
          </a:r>
          <a:endParaRPr lang="ru-RU" sz="1200" b="1" kern="1200" dirty="0"/>
        </a:p>
      </dsp:txBody>
      <dsp:txXfrm>
        <a:off x="5795045" y="0"/>
        <a:ext cx="2468273" cy="1531679"/>
      </dsp:txXfrm>
    </dsp:sp>
    <dsp:sp modelId="{DBB1999A-378E-4258-80B5-7521C0C65824}">
      <dsp:nvSpPr>
        <dsp:cNvPr id="0" name=""/>
        <dsp:cNvSpPr/>
      </dsp:nvSpPr>
      <dsp:spPr>
        <a:xfrm>
          <a:off x="5771103" y="1532699"/>
          <a:ext cx="2514281" cy="824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количестве свободных мест для госпитализации в плановом порядке;</a:t>
          </a:r>
          <a:endParaRPr lang="ru-RU" sz="1200" kern="1200" dirty="0"/>
        </a:p>
      </dsp:txBody>
      <dsp:txXfrm>
        <a:off x="5795249" y="1556845"/>
        <a:ext cx="2465989" cy="776101"/>
      </dsp:txXfrm>
    </dsp:sp>
    <dsp:sp modelId="{76AA7E3D-C77A-4132-A255-F4E8C93C03FB}">
      <dsp:nvSpPr>
        <dsp:cNvPr id="0" name=""/>
        <dsp:cNvSpPr/>
      </dsp:nvSpPr>
      <dsp:spPr>
        <a:xfrm>
          <a:off x="5771103" y="2363434"/>
          <a:ext cx="2514281" cy="824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застрахованных лицах, получивших направление на госпитализацию;</a:t>
          </a:r>
          <a:endParaRPr lang="ru-RU" sz="1200" kern="1200" dirty="0"/>
        </a:p>
      </dsp:txBody>
      <dsp:txXfrm>
        <a:off x="5795249" y="2387580"/>
        <a:ext cx="2465989" cy="776101"/>
      </dsp:txXfrm>
    </dsp:sp>
    <dsp:sp modelId="{D8ABCDF2-EE8B-4979-98F1-452A1892DAA2}">
      <dsp:nvSpPr>
        <dsp:cNvPr id="0" name=""/>
        <dsp:cNvSpPr/>
      </dsp:nvSpPr>
      <dsp:spPr>
        <a:xfrm>
          <a:off x="5771103" y="3194168"/>
          <a:ext cx="2514281" cy="824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застрахованных лицах, госпитализированных в плановом порядке;</a:t>
          </a:r>
          <a:endParaRPr lang="ru-RU" sz="1200" kern="1200" dirty="0"/>
        </a:p>
      </dsp:txBody>
      <dsp:txXfrm>
        <a:off x="5795249" y="3218314"/>
        <a:ext cx="2465989" cy="776101"/>
      </dsp:txXfrm>
    </dsp:sp>
    <dsp:sp modelId="{5BA46D85-BD49-4779-BA87-857D019CF5F4}">
      <dsp:nvSpPr>
        <dsp:cNvPr id="0" name=""/>
        <dsp:cNvSpPr/>
      </dsp:nvSpPr>
      <dsp:spPr>
        <a:xfrm>
          <a:off x="5771103" y="4024903"/>
          <a:ext cx="2514281" cy="824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застрахованных лицах, в отношении которых не состоялась госпитализация.</a:t>
          </a:r>
          <a:endParaRPr lang="ru-RU" sz="1200" kern="1200" dirty="0"/>
        </a:p>
      </dsp:txBody>
      <dsp:txXfrm>
        <a:off x="5795249" y="4049049"/>
        <a:ext cx="2465989" cy="7761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18815-8853-410A-AF6F-F75C29B5A4C3}">
      <dsp:nvSpPr>
        <dsp:cNvPr id="0" name=""/>
        <dsp:cNvSpPr/>
      </dsp:nvSpPr>
      <dsp:spPr>
        <a:xfrm>
          <a:off x="6303635" y="2121228"/>
          <a:ext cx="386605" cy="393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30"/>
              </a:lnTo>
              <a:lnTo>
                <a:pt x="386605" y="275230"/>
              </a:lnTo>
              <a:lnTo>
                <a:pt x="386605" y="3933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3F7A2-D1FE-4ED2-BA2E-41A1399B4A59}">
      <dsp:nvSpPr>
        <dsp:cNvPr id="0" name=""/>
        <dsp:cNvSpPr/>
      </dsp:nvSpPr>
      <dsp:spPr>
        <a:xfrm>
          <a:off x="4553954" y="964683"/>
          <a:ext cx="1749680" cy="347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020"/>
              </a:lnTo>
              <a:lnTo>
                <a:pt x="1749680" y="229020"/>
              </a:lnTo>
              <a:lnTo>
                <a:pt x="1749680" y="3471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CDD85-7D68-4153-8CE5-E6C9E8C925F4}">
      <dsp:nvSpPr>
        <dsp:cNvPr id="0" name=""/>
        <dsp:cNvSpPr/>
      </dsp:nvSpPr>
      <dsp:spPr>
        <a:xfrm>
          <a:off x="2970763" y="2164185"/>
          <a:ext cx="1083583" cy="351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302"/>
              </a:lnTo>
              <a:lnTo>
                <a:pt x="1083583" y="233302"/>
              </a:lnTo>
              <a:lnTo>
                <a:pt x="1083583" y="3513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1E22D-0E90-4564-AB60-326516CB6847}">
      <dsp:nvSpPr>
        <dsp:cNvPr id="0" name=""/>
        <dsp:cNvSpPr/>
      </dsp:nvSpPr>
      <dsp:spPr>
        <a:xfrm>
          <a:off x="1899933" y="2164185"/>
          <a:ext cx="1070830" cy="351389"/>
        </a:xfrm>
        <a:custGeom>
          <a:avLst/>
          <a:gdLst/>
          <a:ahLst/>
          <a:cxnLst/>
          <a:rect l="0" t="0" r="0" b="0"/>
          <a:pathLst>
            <a:path>
              <a:moveTo>
                <a:pt x="1070830" y="0"/>
              </a:moveTo>
              <a:lnTo>
                <a:pt x="1070830" y="233302"/>
              </a:lnTo>
              <a:lnTo>
                <a:pt x="0" y="233302"/>
              </a:lnTo>
              <a:lnTo>
                <a:pt x="0" y="3513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82730-2FBA-4E54-9D2D-D52FA5699555}">
      <dsp:nvSpPr>
        <dsp:cNvPr id="0" name=""/>
        <dsp:cNvSpPr/>
      </dsp:nvSpPr>
      <dsp:spPr>
        <a:xfrm>
          <a:off x="2970763" y="964683"/>
          <a:ext cx="1583191" cy="390064"/>
        </a:xfrm>
        <a:custGeom>
          <a:avLst/>
          <a:gdLst/>
          <a:ahLst/>
          <a:cxnLst/>
          <a:rect l="0" t="0" r="0" b="0"/>
          <a:pathLst>
            <a:path>
              <a:moveTo>
                <a:pt x="1583191" y="0"/>
              </a:moveTo>
              <a:lnTo>
                <a:pt x="1583191" y="271976"/>
              </a:lnTo>
              <a:lnTo>
                <a:pt x="0" y="271976"/>
              </a:lnTo>
              <a:lnTo>
                <a:pt x="0" y="3900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D8B9F-60CE-496D-A995-69F96EA28EC9}">
      <dsp:nvSpPr>
        <dsp:cNvPr id="0" name=""/>
        <dsp:cNvSpPr/>
      </dsp:nvSpPr>
      <dsp:spPr>
        <a:xfrm>
          <a:off x="1497199" y="4075"/>
          <a:ext cx="6113511" cy="960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4B995-BEEE-47AA-8F71-7A7CE07B62C2}">
      <dsp:nvSpPr>
        <dsp:cNvPr id="0" name=""/>
        <dsp:cNvSpPr/>
      </dsp:nvSpPr>
      <dsp:spPr>
        <a:xfrm>
          <a:off x="1638833" y="138627"/>
          <a:ext cx="6113511" cy="960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1"/>
              </a:solidFill>
            </a:rPr>
            <a:t>Информационное сопровождение застрахованных лиц при организации прохождения профилактических мероприятий: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666968" y="166762"/>
        <a:ext cx="6057241" cy="904338"/>
      </dsp:txXfrm>
    </dsp:sp>
    <dsp:sp modelId="{FABEC916-8784-44CA-A40B-BE8E146827C8}">
      <dsp:nvSpPr>
        <dsp:cNvPr id="0" name=""/>
        <dsp:cNvSpPr/>
      </dsp:nvSpPr>
      <dsp:spPr>
        <a:xfrm>
          <a:off x="1350543" y="1354747"/>
          <a:ext cx="3240440" cy="80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A9B87-1B91-44C8-9375-80341775AAF6}">
      <dsp:nvSpPr>
        <dsp:cNvPr id="0" name=""/>
        <dsp:cNvSpPr/>
      </dsp:nvSpPr>
      <dsp:spPr>
        <a:xfrm>
          <a:off x="1492176" y="1489299"/>
          <a:ext cx="3240440" cy="80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СТРАХОВОЙ ПРЕДСТАВИТЕЛЬ</a:t>
          </a:r>
          <a:endParaRPr lang="ru-RU" sz="1400" i="1" kern="1200" dirty="0"/>
        </a:p>
      </dsp:txBody>
      <dsp:txXfrm>
        <a:off x="1515884" y="1513007"/>
        <a:ext cx="3193024" cy="762021"/>
      </dsp:txXfrm>
    </dsp:sp>
    <dsp:sp modelId="{5DF97F24-386C-4813-BF66-4DF391497368}">
      <dsp:nvSpPr>
        <dsp:cNvPr id="0" name=""/>
        <dsp:cNvSpPr/>
      </dsp:nvSpPr>
      <dsp:spPr>
        <a:xfrm>
          <a:off x="909837" y="2515574"/>
          <a:ext cx="1980190" cy="3138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E4AF8-4112-441D-AF33-2E0C758DB985}">
      <dsp:nvSpPr>
        <dsp:cNvPr id="0" name=""/>
        <dsp:cNvSpPr/>
      </dsp:nvSpPr>
      <dsp:spPr>
        <a:xfrm>
          <a:off x="1051471" y="2650126"/>
          <a:ext cx="1980190" cy="313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 позднее 1 февраля текущего года осуществляет информирование застрахованных лиц, подлежащих диспансеризации или профилактическому медицинскому осмотру в текущем году, о возможности прохождения диспансеризации или профилактического медицинского осмотра</a:t>
          </a:r>
          <a:endParaRPr lang="ru-RU" sz="1200" kern="1200" dirty="0"/>
        </a:p>
      </dsp:txBody>
      <dsp:txXfrm>
        <a:off x="1109469" y="2708124"/>
        <a:ext cx="1864194" cy="3022380"/>
      </dsp:txXfrm>
    </dsp:sp>
    <dsp:sp modelId="{5926B791-2F32-42C3-9F50-7D87A2AF450E}">
      <dsp:nvSpPr>
        <dsp:cNvPr id="0" name=""/>
        <dsp:cNvSpPr/>
      </dsp:nvSpPr>
      <dsp:spPr>
        <a:xfrm>
          <a:off x="3173296" y="2515574"/>
          <a:ext cx="1762101" cy="3133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7F424-7035-482B-846D-56D669F3DA39}">
      <dsp:nvSpPr>
        <dsp:cNvPr id="0" name=""/>
        <dsp:cNvSpPr/>
      </dsp:nvSpPr>
      <dsp:spPr>
        <a:xfrm>
          <a:off x="3314930" y="2650126"/>
          <a:ext cx="1762101" cy="3133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ежеквартально осуществляет информирование о возможности прохождения диспансеризации или профилактического медицинского осмотра в отношении застрахованных лиц, подлежащих диспансеризации или профилактическому медицинскому осмотру в текущем году и не прошедших их</a:t>
          </a:r>
          <a:endParaRPr lang="ru-RU" sz="1200" kern="1200" dirty="0"/>
        </a:p>
      </dsp:txBody>
      <dsp:txXfrm>
        <a:off x="3366540" y="2701736"/>
        <a:ext cx="1658881" cy="3030461"/>
      </dsp:txXfrm>
    </dsp:sp>
    <dsp:sp modelId="{C517F8B8-A71C-46AB-91B7-72266A916895}">
      <dsp:nvSpPr>
        <dsp:cNvPr id="0" name=""/>
        <dsp:cNvSpPr/>
      </dsp:nvSpPr>
      <dsp:spPr>
        <a:xfrm>
          <a:off x="4813932" y="1311790"/>
          <a:ext cx="2979406" cy="80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F7656-ECBF-49B5-8E8E-0681FA3C6F1D}">
      <dsp:nvSpPr>
        <dsp:cNvPr id="0" name=""/>
        <dsp:cNvSpPr/>
      </dsp:nvSpPr>
      <dsp:spPr>
        <a:xfrm>
          <a:off x="4955566" y="1446342"/>
          <a:ext cx="2979406" cy="80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МЕДИЦИНСКАЯ ОРГАНИЗАЦИЯ</a:t>
          </a:r>
          <a:endParaRPr lang="ru-RU" sz="1400" i="1" kern="1200" dirty="0"/>
        </a:p>
      </dsp:txBody>
      <dsp:txXfrm>
        <a:off x="4979274" y="1470050"/>
        <a:ext cx="2931990" cy="762021"/>
      </dsp:txXfrm>
    </dsp:sp>
    <dsp:sp modelId="{1C514E9E-D523-4964-BD22-D12C940E2DDE}">
      <dsp:nvSpPr>
        <dsp:cNvPr id="0" name=""/>
        <dsp:cNvSpPr/>
      </dsp:nvSpPr>
      <dsp:spPr>
        <a:xfrm>
          <a:off x="5745633" y="2514546"/>
          <a:ext cx="1889214" cy="2774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B95EA-4927-4A65-9F67-08CBFFE7B62B}">
      <dsp:nvSpPr>
        <dsp:cNvPr id="0" name=""/>
        <dsp:cNvSpPr/>
      </dsp:nvSpPr>
      <dsp:spPr>
        <a:xfrm>
          <a:off x="5887267" y="2649098"/>
          <a:ext cx="1889214" cy="2774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 позднее 31 января текущего года направляет в страховые медицинские организации списки прикрепленных лиц, подлежащих диспансеризации или профилактическому медицинскому осмотру в текущем году. (Приказ ФФОМС от 11.05.2016 N 88)</a:t>
          </a:r>
          <a:endParaRPr lang="ru-RU" sz="1200" kern="1200" dirty="0"/>
        </a:p>
      </dsp:txBody>
      <dsp:txXfrm>
        <a:off x="5942600" y="2704431"/>
        <a:ext cx="1778548" cy="26635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EE984-1167-4469-8DD4-EE3D13E686E2}">
      <dsp:nvSpPr>
        <dsp:cNvPr id="0" name=""/>
        <dsp:cNvSpPr/>
      </dsp:nvSpPr>
      <dsp:spPr>
        <a:xfrm>
          <a:off x="1240270" y="3240360"/>
          <a:ext cx="807756" cy="1539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3878" y="0"/>
              </a:lnTo>
              <a:lnTo>
                <a:pt x="403878" y="1539171"/>
              </a:lnTo>
              <a:lnTo>
                <a:pt x="807756" y="15391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600692" y="3966489"/>
        <a:ext cx="86912" cy="86912"/>
      </dsp:txXfrm>
    </dsp:sp>
    <dsp:sp modelId="{53AB3005-EADE-450B-9312-3D76581445F9}">
      <dsp:nvSpPr>
        <dsp:cNvPr id="0" name=""/>
        <dsp:cNvSpPr/>
      </dsp:nvSpPr>
      <dsp:spPr>
        <a:xfrm>
          <a:off x="1240270" y="2676278"/>
          <a:ext cx="807756" cy="564081"/>
        </a:xfrm>
        <a:custGeom>
          <a:avLst/>
          <a:gdLst/>
          <a:ahLst/>
          <a:cxnLst/>
          <a:rect l="0" t="0" r="0" b="0"/>
          <a:pathLst>
            <a:path>
              <a:moveTo>
                <a:pt x="0" y="564081"/>
              </a:moveTo>
              <a:lnTo>
                <a:pt x="403878" y="564081"/>
              </a:lnTo>
              <a:lnTo>
                <a:pt x="403878" y="0"/>
              </a:lnTo>
              <a:lnTo>
                <a:pt x="80775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19518" y="2933688"/>
        <a:ext cx="49261" cy="49261"/>
      </dsp:txXfrm>
    </dsp:sp>
    <dsp:sp modelId="{F2BE1166-35DA-4B31-9CB7-D83BA21B1517}">
      <dsp:nvSpPr>
        <dsp:cNvPr id="0" name=""/>
        <dsp:cNvSpPr/>
      </dsp:nvSpPr>
      <dsp:spPr>
        <a:xfrm>
          <a:off x="1240270" y="1137107"/>
          <a:ext cx="807756" cy="2103252"/>
        </a:xfrm>
        <a:custGeom>
          <a:avLst/>
          <a:gdLst/>
          <a:ahLst/>
          <a:cxnLst/>
          <a:rect l="0" t="0" r="0" b="0"/>
          <a:pathLst>
            <a:path>
              <a:moveTo>
                <a:pt x="0" y="2103252"/>
              </a:moveTo>
              <a:lnTo>
                <a:pt x="403878" y="2103252"/>
              </a:lnTo>
              <a:lnTo>
                <a:pt x="403878" y="0"/>
              </a:lnTo>
              <a:lnTo>
                <a:pt x="80775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587823" y="2132407"/>
        <a:ext cx="112651" cy="112651"/>
      </dsp:txXfrm>
    </dsp:sp>
    <dsp:sp modelId="{1C0E430F-5EBF-487B-87D3-DB150C6CF1B4}">
      <dsp:nvSpPr>
        <dsp:cNvPr id="0" name=""/>
        <dsp:cNvSpPr/>
      </dsp:nvSpPr>
      <dsp:spPr>
        <a:xfrm rot="16200000">
          <a:off x="-2615757" y="2624691"/>
          <a:ext cx="6480720" cy="1231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Предложения:</a:t>
          </a:r>
          <a:endParaRPr lang="ru-RU" sz="6500" kern="1200" dirty="0"/>
        </a:p>
      </dsp:txBody>
      <dsp:txXfrm>
        <a:off x="-2615757" y="2624691"/>
        <a:ext cx="6480720" cy="1231336"/>
      </dsp:txXfrm>
    </dsp:sp>
    <dsp:sp modelId="{B431F579-4761-4D63-8501-9762C1A83F27}">
      <dsp:nvSpPr>
        <dsp:cNvPr id="0" name=""/>
        <dsp:cNvSpPr/>
      </dsp:nvSpPr>
      <dsp:spPr>
        <a:xfrm>
          <a:off x="2048027" y="521439"/>
          <a:ext cx="6005955" cy="1231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ТФОМС (</a:t>
          </a:r>
          <a:r>
            <a:rPr lang="ru-RU" sz="1200" b="1" kern="1200" smtClean="0"/>
            <a:t>до 09.07.2017</a:t>
          </a:r>
          <a:r>
            <a:rPr lang="ru-RU" sz="1200" b="1" kern="1200" dirty="0" smtClean="0"/>
            <a:t>):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обеспечить организацию (внедрение) информационной системы для работы страховых представителей по информационному сопровождению застрахованных лиц.</a:t>
          </a:r>
          <a:endParaRPr lang="ru-RU" sz="1200" kern="1200" dirty="0"/>
        </a:p>
      </dsp:txBody>
      <dsp:txXfrm>
        <a:off x="2048027" y="521439"/>
        <a:ext cx="6005955" cy="1231336"/>
      </dsp:txXfrm>
    </dsp:sp>
    <dsp:sp modelId="{86434F1C-D146-495B-8D50-8632F7868C31}">
      <dsp:nvSpPr>
        <dsp:cNvPr id="0" name=""/>
        <dsp:cNvSpPr/>
      </dsp:nvSpPr>
      <dsp:spPr>
        <a:xfrm>
          <a:off x="2048027" y="2060610"/>
          <a:ext cx="6007934" cy="1231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МЕДИЦИНСКИМ ОРГАНИЗАЦИЯМ (до 09.01.2017):</a:t>
          </a:r>
          <a:r>
            <a:rPr lang="ru-RU" sz="1200" kern="1200" dirty="0" smtClean="0"/>
            <a:t> в целях организации взаимодействия уполномоченных должностных лиц медицинской организации со страховыми представителями, внести соответствующие изменения в нормативные акты медицинской организации, регламентирующие проведение внутреннего контроля качества медицинской помощи.</a:t>
          </a:r>
          <a:endParaRPr lang="ru-RU" sz="1200" kern="1200" dirty="0"/>
        </a:p>
      </dsp:txBody>
      <dsp:txXfrm>
        <a:off x="2048027" y="2060610"/>
        <a:ext cx="6007934" cy="1231336"/>
      </dsp:txXfrm>
    </dsp:sp>
    <dsp:sp modelId="{DD9CE214-DCDF-4697-8F06-4F454E097CF4}">
      <dsp:nvSpPr>
        <dsp:cNvPr id="0" name=""/>
        <dsp:cNvSpPr/>
      </dsp:nvSpPr>
      <dsp:spPr>
        <a:xfrm>
          <a:off x="2048027" y="3599781"/>
          <a:ext cx="6005955" cy="2359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МЕДИЦИНСКИМ ОРГАНИЗАЦИЯМ (до 31.01.2017):</a:t>
          </a:r>
          <a:r>
            <a:rPr lang="ru-RU" sz="1200" kern="1200" dirty="0" smtClean="0"/>
            <a:t> обеспечить средствами информационной системы для работы страховых представителей по информационному сопровождению застрахованных лиц направление сведений в СМО о прикрепленных лицах, включенных в списки для проведения 1 этапа профилактических мероприятий в соответствии с планом проведения профилактических мероприятий в медицинской организации на 2017 год.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ТФОМС (до 01.07.2017):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обеспечить организацию (внедрение) информационной системы для работы страховых представителей по информационному сопровождению застрахованных лиц</a:t>
          </a:r>
          <a:endParaRPr lang="ru-RU" sz="1200" kern="1200" dirty="0"/>
        </a:p>
      </dsp:txBody>
      <dsp:txXfrm>
        <a:off x="2048027" y="3599781"/>
        <a:ext cx="6005955" cy="2359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9F03-E300-49A7-8F37-C6221918965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3C21-BE76-4192-AF66-E4614D7331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9F03-E300-49A7-8F37-C6221918965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3C21-BE76-4192-AF66-E4614D7331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9F03-E300-49A7-8F37-C6221918965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3C21-BE76-4192-AF66-E4614D7331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9F03-E300-49A7-8F37-C6221918965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3C21-BE76-4192-AF66-E4614D7331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9F03-E300-49A7-8F37-C6221918965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3C21-BE76-4192-AF66-E4614D7331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9F03-E300-49A7-8F37-C6221918965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3C21-BE76-4192-AF66-E4614D7331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9F03-E300-49A7-8F37-C6221918965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3C21-BE76-4192-AF66-E4614D7331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9F03-E300-49A7-8F37-C6221918965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3C21-BE76-4192-AF66-E4614D7331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9F03-E300-49A7-8F37-C6221918965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3C21-BE76-4192-AF66-E4614D7331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9F03-E300-49A7-8F37-C6221918965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3C21-BE76-4192-AF66-E4614D7331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9F03-E300-49A7-8F37-C6221918965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3C21-BE76-4192-AF66-E4614D7331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B39F03-E300-49A7-8F37-C6221918965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693C21-BE76-4192-AF66-E4614D7331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oshenko\Desktop\2_1600x800_e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1442"/>
            <a:ext cx="4500500" cy="285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59340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института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«Страхового представителя» в сфере обязательного медицинского страхования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Ярославской области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66520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Территориальный фонд ОМС Ярославской области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52020" y="515719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В подготовке презентации использованы слайды Федерального фонда обязательного медицинского страхования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441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60648"/>
            <a:ext cx="72728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Приказ Минздрава России от 28.06.2016 N 423н</a:t>
            </a:r>
            <a:endParaRPr lang="ru-RU" sz="2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533" y="660758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Информационное сопровождение застрахованных лиц при оказании медицинской помощи в условиях круглосуточных и дневных стационаров (частично реализовано в АИС «Госпитализация»)</a:t>
            </a:r>
            <a:endParaRPr lang="ru-RU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13882270"/>
              </p:ext>
            </p:extLst>
          </p:nvPr>
        </p:nvGraphicFramePr>
        <p:xfrm>
          <a:off x="539553" y="1491755"/>
          <a:ext cx="8286924" cy="5105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6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60648"/>
            <a:ext cx="72728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Приказ Минздрава России от 28.06.2016 N 423н</a:t>
            </a:r>
            <a:endParaRPr lang="ru-RU" sz="2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96249988"/>
              </p:ext>
            </p:extLst>
          </p:nvPr>
        </p:nvGraphicFramePr>
        <p:xfrm>
          <a:off x="107504" y="660758"/>
          <a:ext cx="8856984" cy="579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11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60648"/>
            <a:ext cx="727280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«Дорожная карта» внедрения института «Страхового представителя» на территории Ярославской области</a:t>
            </a:r>
            <a:endParaRPr lang="ru-RU" sz="2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5232" y="968534"/>
            <a:ext cx="1634480" cy="945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</a:t>
            </a:r>
            <a:r>
              <a:rPr lang="ru-RU" dirty="0" smtClean="0"/>
              <a:t>уровень – 01.07.2016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999576"/>
            <a:ext cx="6264696" cy="914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Специалист </a:t>
            </a:r>
            <a:r>
              <a:rPr lang="ru-RU" sz="1600" dirty="0"/>
              <a:t>Контакт-центра СМО, предоставляющий по устным обращениям застрахованных лиц информацию по вопросам ОМС справочно-консультационного характера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39439"/>
              </p:ext>
            </p:extLst>
          </p:nvPr>
        </p:nvGraphicFramePr>
        <p:xfrm>
          <a:off x="251520" y="2132856"/>
          <a:ext cx="8568952" cy="424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4320480"/>
                <a:gridCol w="1440160"/>
                <a:gridCol w="172819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 п/п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</a:t>
                      </a:r>
                      <a:endParaRPr lang="ru-RU" sz="12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 исполнения</a:t>
                      </a:r>
                      <a:endParaRPr lang="ru-RU" sz="1200" dirty="0"/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Назначение операторов 1, 2 уровня Контакт-центра на уровне СМО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09.01.2017</a:t>
                      </a:r>
                      <a:endParaRPr lang="ru-RU" sz="1200" dirty="0"/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 работы Контакт-центра в сфере обязательного медицинского страхования на территории Ярославской области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ТФОМС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01.04.2016</a:t>
                      </a:r>
                      <a:endParaRPr lang="ru-RU" sz="1200" dirty="0"/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работа с устными обращениями граждан по вопросам ОМС 	</a:t>
                      </a:r>
                    </a:p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ТФОМС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09.01.2017</a:t>
                      </a:r>
                      <a:endParaRPr lang="ru-RU" sz="1200" dirty="0"/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проведение телефонных опросов застрахованных лиц в целях уточнения прохождения профилактических мероприятий 	</a:t>
                      </a:r>
                    </a:p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ТФОМС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09.01.2017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6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16632"/>
            <a:ext cx="727280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«Дорожная карта» внедрения института «Страхового представителя» на территории Ярославской области</a:t>
            </a:r>
            <a:endParaRPr lang="ru-RU" sz="2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5131" y="824518"/>
            <a:ext cx="1634480" cy="897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 </a:t>
            </a:r>
            <a:r>
              <a:rPr lang="ru-RU" dirty="0" smtClean="0"/>
              <a:t>уровень – 09.01.2017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776" y="808094"/>
            <a:ext cx="6264696" cy="914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Специалист СМО, осуществляющий администрирование и организацию работы с застрахованными лицами по информированию и сопровождению при организации оказания им медицинской помощи (в том числе профилактических мероприятий), а также защиты прав и законных интересов застрахованных в сфере ОМС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5131" y="1722495"/>
            <a:ext cx="1634480" cy="866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III </a:t>
            </a:r>
            <a:r>
              <a:rPr lang="ru-RU" dirty="0" smtClean="0"/>
              <a:t>уровень – 11.01.2018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5776" y="1722495"/>
            <a:ext cx="6264696" cy="866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Специалист-эксперт СМО, осуществляющий администрирование письменных обращений по вопросам качества оказанной медицинской помощи, а также обеспечение индивидуального информирования и сопровождения застрахованных лиц при организации оказания медицинской помощи по результатам диспансеризации</a:t>
            </a:r>
            <a:endParaRPr lang="ru-RU" sz="12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353156"/>
              </p:ext>
            </p:extLst>
          </p:nvPr>
        </p:nvGraphicFramePr>
        <p:xfrm>
          <a:off x="395536" y="2780930"/>
          <a:ext cx="8568952" cy="4058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6"/>
                <a:gridCol w="5688632"/>
                <a:gridCol w="1080120"/>
                <a:gridCol w="1101824"/>
              </a:tblGrid>
              <a:tr h="7104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 п/п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</a:t>
                      </a:r>
                      <a:endParaRPr lang="ru-RU" sz="12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 исполнения</a:t>
                      </a:r>
                      <a:endParaRPr lang="ru-RU" sz="1200" dirty="0"/>
                    </a:p>
                  </a:txBody>
                  <a:tcPr anchor="ctr"/>
                </a:tc>
              </a:tr>
              <a:tr h="5190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Обучение специалистов по программе «Сопровождение страховыми представителями застрахованных лиц в системе обязательного медицинского страхования»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ТФОМС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28.11.2016-09.12.2016</a:t>
                      </a:r>
                      <a:endParaRPr lang="ru-RU" sz="1200" dirty="0"/>
                    </a:p>
                  </a:txBody>
                  <a:tcPr anchor="ctr"/>
                </a:tc>
              </a:tr>
              <a:tr h="5190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Разработка плана мероприятий по внедрению института страховых представителей, с определением страховых представителей 2-3 уровня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ТФОМС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12.12.2016</a:t>
                      </a:r>
                      <a:endParaRPr lang="ru-RU" sz="1200" dirty="0"/>
                    </a:p>
                  </a:txBody>
                  <a:tcPr anchor="ctr"/>
                </a:tc>
              </a:tr>
              <a:tr h="5190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проектов регламентов предоставления страховыми представителями услуг и выполнения функций	</a:t>
                      </a:r>
                    </a:p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ТФОМС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12.12.2016</a:t>
                      </a:r>
                    </a:p>
                  </a:txBody>
                  <a:tcPr anchor="ctr"/>
                </a:tc>
              </a:tr>
              <a:tr h="7744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совещания с МО по вопросу организации взаимодействия со «страховыми представителями»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ТФОМС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СМО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декабрь 2016 года</a:t>
                      </a:r>
                      <a:endParaRPr lang="ru-RU" sz="1200" dirty="0"/>
                    </a:p>
                  </a:txBody>
                  <a:tcPr anchor="ctr"/>
                </a:tc>
              </a:tr>
              <a:tr h="7744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информационных материалов (плакат, буклеты) по институту «Страховых представителей»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ТФОМС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СМО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ноябрь</a:t>
                      </a:r>
                    </a:p>
                    <a:p>
                      <a:pPr algn="ctr"/>
                      <a:r>
                        <a:rPr lang="ru-RU" sz="1200" dirty="0" smtClean="0"/>
                        <a:t>2016 года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2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876946"/>
              </p:ext>
            </p:extLst>
          </p:nvPr>
        </p:nvGraphicFramePr>
        <p:xfrm>
          <a:off x="467544" y="332657"/>
          <a:ext cx="8568952" cy="5391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6"/>
                <a:gridCol w="5688632"/>
                <a:gridCol w="1080120"/>
                <a:gridCol w="1101824"/>
              </a:tblGrid>
              <a:tr h="7253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 п/п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</a:t>
                      </a:r>
                      <a:endParaRPr lang="ru-RU" sz="12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 исполнения</a:t>
                      </a:r>
                      <a:endParaRPr lang="ru-RU" sz="1200" dirty="0"/>
                    </a:p>
                  </a:txBody>
                  <a:tcPr anchor="ctr"/>
                </a:tc>
              </a:tr>
              <a:tr h="7720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Разработка формы телефонного опроса застрахованных лиц в целях уточнения своевременности исполнения медицинской организацией мероприятий по организации привлечения населения к прохождению профилактических мероприятий, выяснения причин отказов от них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ТФОМС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декабрь 2016 года</a:t>
                      </a:r>
                      <a:endParaRPr lang="ru-RU" sz="1200" dirty="0"/>
                    </a:p>
                  </a:txBody>
                  <a:tcPr anchor="ctr"/>
                </a:tc>
              </a:tr>
              <a:tr h="7720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Разработка порядка индивидуального информирования застрахованных лиц, включенных медицинскими организациями в списки для проведения профилактических мероприятий, о необходимости прохождения обследования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ТФОМС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декабрь 2016 года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6535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(внедрение) информационной системы (ИС) для работы страховых представителей по информационному сопровождению застрахованных лиц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ТФОМС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09.01.2017</a:t>
                      </a:r>
                      <a:endParaRPr lang="ru-RU" sz="1200" dirty="0"/>
                    </a:p>
                  </a:txBody>
                  <a:tcPr anchor="ctr"/>
                </a:tc>
              </a:tr>
              <a:tr h="79072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</a:t>
                      </a:r>
                      <a:r>
                        <a:rPr lang="ru-RU" sz="1200" dirty="0" smtClean="0"/>
                        <a:t>1</a:t>
                      </a:r>
                      <a:r>
                        <a:rPr lang="en-US" sz="1200" dirty="0" smtClean="0"/>
                        <a:t>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формирования списков из числа прикрепленных лиц для проведения 1 этапа профилактических мероприятий в соответствии с планом проведения профилактических мероприятий в медицинской организации на текущий календарный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СМО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31.01.2017</a:t>
                      </a:r>
                      <a:endParaRPr lang="ru-RU" sz="1200" dirty="0"/>
                    </a:p>
                  </a:txBody>
                  <a:tcPr anchor="ctr"/>
                </a:tc>
              </a:tr>
              <a:tr h="15441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8.</a:t>
                      </a:r>
                      <a:r>
                        <a:rPr lang="ru-RU" sz="1200" dirty="0" smtClean="0"/>
                        <a:t>2</a:t>
                      </a:r>
                      <a:r>
                        <a:rPr lang="en-US" sz="1200" dirty="0" smtClean="0"/>
                        <a:t>.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Доработка ИС для получения сведений в режиме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on-line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 диспансеризации;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 профилактических осмотрах;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 направлениях к специалистам;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 направлении и результатах диагностических исследований;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 направлении на госпитализацию.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ТФОМС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01.07. 2017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8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303542"/>
              </p:ext>
            </p:extLst>
          </p:nvPr>
        </p:nvGraphicFramePr>
        <p:xfrm>
          <a:off x="179511" y="116632"/>
          <a:ext cx="8856985" cy="6552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5"/>
                <a:gridCol w="6264696"/>
                <a:gridCol w="1080120"/>
                <a:gridCol w="936104"/>
              </a:tblGrid>
              <a:tr h="7664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 п/п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</a:t>
                      </a:r>
                      <a:endParaRPr lang="ru-RU" sz="12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 исполнения</a:t>
                      </a:r>
                      <a:endParaRPr lang="ru-RU" sz="1200" dirty="0"/>
                    </a:p>
                  </a:txBody>
                  <a:tcPr anchor="ctr"/>
                </a:tc>
              </a:tr>
              <a:tr h="7664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Выполнение функций по информационному сопровождению застрахованных страховыми представителями 2 уровня</a:t>
                      </a:r>
                      <a:r>
                        <a:rPr lang="ru-RU" sz="1200" baseline="0" smtClean="0"/>
                        <a:t> </a:t>
                      </a:r>
                      <a:r>
                        <a:rPr lang="ru-RU" sz="1200" smtClean="0"/>
                        <a:t>(не менее 1 страхового представителя 2 уровня - на 100 тыс. застрахованных лиц)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09.01.2017</a:t>
                      </a:r>
                      <a:endParaRPr lang="ru-RU" sz="1200" dirty="0"/>
                    </a:p>
                  </a:txBody>
                  <a:tcPr anchor="ctr"/>
                </a:tc>
              </a:tr>
              <a:tr h="5474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Ежеквартальный мониторинг деятельности страховых представителей 2 уровня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ТФОМС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 01.04.2017</a:t>
                      </a:r>
                      <a:endParaRPr lang="ru-RU" sz="1200" dirty="0"/>
                    </a:p>
                  </a:txBody>
                  <a:tcPr anchor="ctr"/>
                </a:tc>
              </a:tr>
              <a:tr h="7664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r>
                        <a:rPr lang="en-US" sz="1200" dirty="0" smtClean="0"/>
                        <a:t>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работы по информационному сопровождению застрахованных страховыми представителями 3 уровня в действующей информационной системе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11.01.2018</a:t>
                      </a:r>
                      <a:endParaRPr lang="ru-RU" sz="1200" dirty="0"/>
                    </a:p>
                  </a:txBody>
                  <a:tcPr anchor="ctr"/>
                </a:tc>
              </a:tr>
              <a:tr h="6257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r>
                        <a:rPr lang="en-US" sz="1200" dirty="0" smtClean="0"/>
                        <a:t>.1.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фактического потребления застрахованными лицами, подлежащими диспансерному наблюдению, объемов медицинской помощи в МО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5474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11.2.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своевременности диспансерного наблюдения, плановых госпитализаций и иных рекомендаций по результатам диспансеризации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СМО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7664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11.3.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Осуществление индивидуального информирования застрахованных лиц о необходимости своевременного обращения в МО в целях предотвращения ухудшения состояния здоровья и формирования приверженности к лечению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СМО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09.01.2017</a:t>
                      </a:r>
                      <a:endParaRPr lang="ru-RU" sz="1200" dirty="0"/>
                    </a:p>
                  </a:txBody>
                  <a:tcPr anchor="ctr"/>
                </a:tc>
              </a:tr>
              <a:tr h="5474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страховых представителей 2 уровня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(не менее 1 страхового представителя 2 уровня - на 60 тыс. застрахованных лиц)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 11.01.2018</a:t>
                      </a:r>
                      <a:endParaRPr lang="ru-RU" sz="1200" dirty="0"/>
                    </a:p>
                  </a:txBody>
                  <a:tcPr anchor="ctr"/>
                </a:tc>
              </a:tr>
              <a:tr h="6154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r>
                        <a:rPr lang="en-US" sz="1200" dirty="0" smtClean="0"/>
                        <a:t>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функций по информационному сопровождению застрахованных страховыми представителями 3 уровня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СМО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 11.01.2018</a:t>
                      </a:r>
                      <a:endParaRPr lang="ru-RU" sz="1200" dirty="0"/>
                    </a:p>
                  </a:txBody>
                  <a:tcPr anchor="ctr"/>
                </a:tc>
              </a:tr>
              <a:tr h="603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14</a:t>
                      </a:r>
                      <a:r>
                        <a:rPr lang="en-US" sz="1200" dirty="0" smtClean="0"/>
                        <a:t>.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Ежеквартальный мониторинг деятельности страховых представителей 3 уровня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ТФОМС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 01.04.2018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4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01770066"/>
              </p:ext>
            </p:extLst>
          </p:nvPr>
        </p:nvGraphicFramePr>
        <p:xfrm>
          <a:off x="539552" y="188640"/>
          <a:ext cx="806489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4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47898"/>
            <a:ext cx="835292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Переход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на страховые принципы </a:t>
            </a:r>
            <a:endParaRPr lang="ru-RU" sz="2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251520" y="557970"/>
            <a:ext cx="4176464" cy="243898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Президент РФ </a:t>
            </a:r>
            <a:endParaRPr lang="ru-RU" sz="1200" dirty="0" smtClean="0"/>
          </a:p>
          <a:p>
            <a:pPr algn="ctr"/>
            <a:r>
              <a:rPr lang="ru-RU" sz="1200" b="1" dirty="0" smtClean="0"/>
              <a:t>В.В</a:t>
            </a:r>
            <a:r>
              <a:rPr lang="ru-RU" sz="1200" b="1" dirty="0"/>
              <a:t>. Путин </a:t>
            </a:r>
            <a:endParaRPr lang="ru-RU" sz="1200" dirty="0"/>
          </a:p>
          <a:p>
            <a:r>
              <a:rPr lang="ru-RU" sz="1200" dirty="0"/>
              <a:t>«Прямая обязанность страховых компаний, работающих в системе обязательного медицинского страхования, - отстаивать интересы пациентов, в том числе при необоснованных отказах в оказании бесплатной медпомощи» 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251520" y="2348880"/>
            <a:ext cx="4176464" cy="28803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Премьер-министр </a:t>
            </a:r>
            <a:r>
              <a:rPr lang="ru-RU" sz="1200" b="1" dirty="0"/>
              <a:t>РФ </a:t>
            </a:r>
            <a:endParaRPr lang="ru-RU" sz="1200" dirty="0"/>
          </a:p>
          <a:p>
            <a:pPr algn="ctr"/>
            <a:r>
              <a:rPr lang="ru-RU" sz="1200" b="1" dirty="0"/>
              <a:t>Д.А. Медведев </a:t>
            </a:r>
            <a:endParaRPr lang="ru-RU" sz="1200" dirty="0"/>
          </a:p>
          <a:p>
            <a:r>
              <a:rPr lang="ru-RU" sz="1200" dirty="0"/>
              <a:t>«Внедрение страховых принципов происходит у нас нелегко. Это касается и роли страховых компаний, влияния на цены, на качество услуг. Но мы выбор сделали и отказываться от него не намерены. Однако реально страховая модель возможна, если будут четко и понятно для людей определены государственные гарантии бесплатного оказания медицинской помощи…» </a:t>
            </a:r>
            <a:r>
              <a:rPr lang="ru-RU" sz="1200" dirty="0" smtClean="0"/>
              <a:t>бесплатной </a:t>
            </a:r>
            <a:r>
              <a:rPr lang="ru-RU" sz="1200" dirty="0"/>
              <a:t>медпомощи» 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263887" y="4575085"/>
            <a:ext cx="4176464" cy="238230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Министр </a:t>
            </a:r>
            <a:endParaRPr lang="ru-RU" sz="1200" dirty="0"/>
          </a:p>
          <a:p>
            <a:pPr algn="ctr"/>
            <a:r>
              <a:rPr lang="ru-RU" sz="1200" b="1" dirty="0"/>
              <a:t>здравоохранения РФ </a:t>
            </a:r>
            <a:endParaRPr lang="ru-RU" sz="1200" dirty="0"/>
          </a:p>
          <a:p>
            <a:pPr algn="ctr"/>
            <a:r>
              <a:rPr lang="ru-RU" sz="1200" b="1" dirty="0"/>
              <a:t>В.И. Скворцова </a:t>
            </a:r>
            <a:endParaRPr lang="ru-RU" sz="1200" dirty="0"/>
          </a:p>
          <a:p>
            <a:r>
              <a:rPr lang="ru-RU" sz="1200" dirty="0"/>
              <a:t>«Мы переходим к формированию с 2016 года </a:t>
            </a:r>
            <a:r>
              <a:rPr lang="ru-RU" sz="1200" dirty="0" err="1"/>
              <a:t>пациентоориентированной</a:t>
            </a:r>
            <a:r>
              <a:rPr lang="ru-RU" sz="1200" dirty="0"/>
              <a:t> системы здравоохранения… </a:t>
            </a:r>
          </a:p>
          <a:p>
            <a:r>
              <a:rPr lang="ru-RU" sz="1200" dirty="0"/>
              <a:t>Изменяем принципиально функции страховых компаний…» 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332919" y="692696"/>
            <a:ext cx="3096344" cy="907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Реализация </a:t>
            </a:r>
            <a:r>
              <a:rPr lang="ru-RU" sz="1600" dirty="0"/>
              <a:t>законодательства </a:t>
            </a:r>
          </a:p>
          <a:p>
            <a:pPr algn="ctr"/>
            <a:r>
              <a:rPr lang="ru-RU" sz="1600" dirty="0"/>
              <a:t>в сфере ОМС 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6515708" y="1600291"/>
            <a:ext cx="792088" cy="402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43373" y="2003265"/>
            <a:ext cx="3976533" cy="2160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Финансовое </a:t>
            </a:r>
            <a:r>
              <a:rPr lang="ru-RU" sz="1400" dirty="0"/>
              <a:t>обеспечение гарантий оказания бесплатной медицинской помощи – оплата медицинской </a:t>
            </a:r>
            <a:r>
              <a:rPr lang="ru-RU" sz="1400" dirty="0" smtClean="0"/>
              <a:t>помощи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Защита прав застрахованных через обращение застрахованных лиц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Обеспечение прав застрахованных лиц через информирование и сопровождение при организации оказания медицинской помощи </a:t>
            </a:r>
            <a:endParaRPr lang="ru-RU" sz="1400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6506472" y="4185716"/>
            <a:ext cx="792088" cy="467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43371" y="4659083"/>
            <a:ext cx="3976533" cy="1938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/>
              <a:t>Страховые медицинские организации – операторы организации медицинской помощи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/>
              <a:t>Финансовая сбалансированность системы ОМС: адекватные объемы медицинской помощи и ее гарантированная оплата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/>
              <a:t>Достижение максимально возможной степени удовлетворенности потребностей застрахованных лиц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495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60648"/>
            <a:ext cx="727280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Институт – «Страховой представитель»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97453329"/>
              </p:ext>
            </p:extLst>
          </p:nvPr>
        </p:nvGraphicFramePr>
        <p:xfrm>
          <a:off x="179512" y="1052736"/>
          <a:ext cx="61926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13426411"/>
              </p:ext>
            </p:extLst>
          </p:nvPr>
        </p:nvGraphicFramePr>
        <p:xfrm>
          <a:off x="6588224" y="1196752"/>
          <a:ext cx="20882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231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4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45744122"/>
              </p:ext>
            </p:extLst>
          </p:nvPr>
        </p:nvGraphicFramePr>
        <p:xfrm>
          <a:off x="539552" y="188640"/>
          <a:ext cx="828092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5" y="69534"/>
            <a:ext cx="9003495" cy="66247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1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96821721"/>
              </p:ext>
            </p:extLst>
          </p:nvPr>
        </p:nvGraphicFramePr>
        <p:xfrm>
          <a:off x="395536" y="404664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2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60648"/>
            <a:ext cx="72728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Приказ Минздрава России от 28.06.2016 N 423н</a:t>
            </a:r>
            <a:endParaRPr lang="ru-RU" sz="2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43446547"/>
              </p:ext>
            </p:extLst>
          </p:nvPr>
        </p:nvGraphicFramePr>
        <p:xfrm>
          <a:off x="179512" y="764704"/>
          <a:ext cx="873663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13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60648"/>
            <a:ext cx="72728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Приказ Минздрава России от 28.06.2016 N 423н</a:t>
            </a:r>
            <a:endParaRPr lang="ru-RU" sz="2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533" y="660758"/>
            <a:ext cx="8496944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Страховая медицинская организация осуществляет</a:t>
            </a:r>
          </a:p>
          <a:p>
            <a:pPr algn="ct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информационное сопровождение застрахованных лиц на всех этапах оказания им медицинской помощи.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8138195"/>
              </p:ext>
            </p:extLst>
          </p:nvPr>
        </p:nvGraphicFramePr>
        <p:xfrm>
          <a:off x="329533" y="1844824"/>
          <a:ext cx="8634955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30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228</TotalTime>
  <Words>1781</Words>
  <Application>Microsoft Office PowerPoint</Application>
  <PresentationFormat>Экран (4:3)</PresentationFormat>
  <Paragraphs>232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eroshenko</dc:creator>
  <cp:lastModifiedBy>lebedeva</cp:lastModifiedBy>
  <cp:revision>26</cp:revision>
  <dcterms:created xsi:type="dcterms:W3CDTF">2016-09-27T11:38:43Z</dcterms:created>
  <dcterms:modified xsi:type="dcterms:W3CDTF">2016-12-06T06:57:58Z</dcterms:modified>
</cp:coreProperties>
</file>